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318" r:id="rId3"/>
    <p:sldId id="294" r:id="rId4"/>
    <p:sldId id="258" r:id="rId5"/>
    <p:sldId id="259" r:id="rId6"/>
    <p:sldId id="261" r:id="rId7"/>
    <p:sldId id="308" r:id="rId8"/>
    <p:sldId id="311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9" r:id="rId22"/>
    <p:sldId id="310" r:id="rId23"/>
    <p:sldId id="312" r:id="rId24"/>
    <p:sldId id="313" r:id="rId25"/>
    <p:sldId id="314" r:id="rId26"/>
    <p:sldId id="315" r:id="rId27"/>
    <p:sldId id="316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Raleway" pitchFamily="2" charset="0"/>
      <p:regular r:id="rId36"/>
      <p:bold r:id="rId37"/>
      <p:italic r:id="rId38"/>
      <p:boldItalic r:id="rId39"/>
    </p:embeddedFont>
    <p:embeddedFont>
      <p:font typeface="Varela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3FD797-A97F-4C47-A728-15E9923860CC}">
  <a:tblStyle styleId="{5F3FD797-A97F-4C47-A728-15E9923860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79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013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153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969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261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397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875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519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404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849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70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824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99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572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466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276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907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0145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184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344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83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780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533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615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l" t="t" r="r" b="b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l" t="t" r="r" b="b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╺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SzPts val="1400"/>
              <a:buChar char="╶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870548" y="1711200"/>
            <a:ext cx="22764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l" t="t" r="r" b="b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  <a:defRPr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  <a:defRPr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  <a:defRPr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  <a:defRPr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  <a:defRPr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  <a:defRPr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  <a:defRPr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  <a:defRPr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  <a:defRPr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lvl="1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lvl="2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lvl="3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lvl="4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lvl="5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lvl="6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lvl="7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lvl="8" indent="-3175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buNone/>
              <a:defRPr sz="10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>
              <a:buNone/>
              <a:defRPr sz="10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>
              <a:buNone/>
              <a:defRPr sz="10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>
              <a:buNone/>
              <a:defRPr sz="10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>
              <a:buNone/>
              <a:defRPr sz="10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>
              <a:buNone/>
              <a:defRPr sz="10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>
              <a:buNone/>
              <a:defRPr sz="10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>
              <a:buNone/>
              <a:defRPr sz="10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3schools.com/cssref/playit.asp?filename=playcss_text-align&amp;preval=initial" TargetMode="External"/><Relationship Id="rId5" Type="http://schemas.openxmlformats.org/officeDocument/2006/relationships/image" Target="../media/image17.png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microsoft.com/office/2007/relationships/hdphoto" Target="../media/hdphoto8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microsoft.com/office/2007/relationships/hdphoto" Target="../media/hdphoto8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9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microsoft.com/office/2007/relationships/hdphoto" Target="../media/hdphoto9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g"/><Relationship Id="rId5" Type="http://schemas.openxmlformats.org/officeDocument/2006/relationships/image" Target="../media/image17.png"/><Relationship Id="rId4" Type="http://schemas.microsoft.com/office/2007/relationships/hdphoto" Target="../media/hdphoto10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w3schools.com/css/css_link.asp" TargetMode="External"/><Relationship Id="rId4" Type="http://schemas.microsoft.com/office/2007/relationships/hdphoto" Target="../media/hdphoto1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95478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CURSO PROGRAMACIÓN WEB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243210" y="350946"/>
            <a:ext cx="37719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Propiedades CSS para TEXTOS</a:t>
            </a:r>
            <a:endParaRPr dirty="0"/>
          </a:p>
        </p:txBody>
      </p:sp>
      <p:sp>
        <p:nvSpPr>
          <p:cNvPr id="25" name="Google Shape;98;p18">
            <a:extLst>
              <a:ext uri="{FF2B5EF4-FFF2-40B4-BE49-F238E27FC236}">
                <a16:creationId xmlns:a16="http://schemas.microsoft.com/office/drawing/2014/main" id="{9E70AFA5-3856-42CA-869C-5B6932397FEC}"/>
              </a:ext>
            </a:extLst>
          </p:cNvPr>
          <p:cNvSpPr txBox="1">
            <a:spLocks/>
          </p:cNvSpPr>
          <p:nvPr/>
        </p:nvSpPr>
        <p:spPr>
          <a:xfrm>
            <a:off x="334335" y="1565393"/>
            <a:ext cx="172306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- Text-</a:t>
            </a:r>
            <a:r>
              <a:rPr lang="es-ES" sz="1800" dirty="0" err="1"/>
              <a:t>align</a:t>
            </a:r>
            <a:endParaRPr lang="es-ES" sz="1800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2A79447-43A8-42D8-B8B3-F26F3DA88F44}"/>
              </a:ext>
            </a:extLst>
          </p:cNvPr>
          <p:cNvSpPr/>
          <p:nvPr/>
        </p:nvSpPr>
        <p:spPr>
          <a:xfrm>
            <a:off x="136215" y="389388"/>
            <a:ext cx="3711885" cy="79243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Google Shape;98;p18">
            <a:extLst>
              <a:ext uri="{FF2B5EF4-FFF2-40B4-BE49-F238E27FC236}">
                <a16:creationId xmlns:a16="http://schemas.microsoft.com/office/drawing/2014/main" id="{741F80B4-3A9B-4069-91E5-DC6FA08E710C}"/>
              </a:ext>
            </a:extLst>
          </p:cNvPr>
          <p:cNvSpPr txBox="1">
            <a:spLocks/>
          </p:cNvSpPr>
          <p:nvPr/>
        </p:nvSpPr>
        <p:spPr>
          <a:xfrm>
            <a:off x="532455" y="1999110"/>
            <a:ext cx="211930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 </a:t>
            </a:r>
            <a:r>
              <a:rPr lang="es-ES" sz="1600" dirty="0" err="1">
                <a:solidFill>
                  <a:srgbClr val="00B0F0"/>
                </a:solidFill>
              </a:rPr>
              <a:t>text-align</a:t>
            </a:r>
            <a:r>
              <a:rPr lang="es-ES" sz="1600" dirty="0">
                <a:solidFill>
                  <a:srgbClr val="00B0F0"/>
                </a:solidFill>
              </a:rPr>
              <a:t>: center</a:t>
            </a:r>
            <a:endParaRPr lang="es-ES" sz="1800" dirty="0">
              <a:solidFill>
                <a:srgbClr val="00B0F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A0B3AFD-19C3-4BDC-BEBB-C234AA761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110" y="785605"/>
            <a:ext cx="4481624" cy="4481624"/>
          </a:xfrm>
          <a:prstGeom prst="rect">
            <a:avLst/>
          </a:prstGeom>
        </p:spPr>
      </p:pic>
      <p:sp>
        <p:nvSpPr>
          <p:cNvPr id="14" name="Google Shape;98;p18">
            <a:extLst>
              <a:ext uri="{FF2B5EF4-FFF2-40B4-BE49-F238E27FC236}">
                <a16:creationId xmlns:a16="http://schemas.microsoft.com/office/drawing/2014/main" id="{BC1CAA76-5870-456D-B2D3-6D5C0FF33271}"/>
              </a:ext>
            </a:extLst>
          </p:cNvPr>
          <p:cNvSpPr txBox="1">
            <a:spLocks/>
          </p:cNvSpPr>
          <p:nvPr/>
        </p:nvSpPr>
        <p:spPr>
          <a:xfrm>
            <a:off x="4015110" y="1782251"/>
            <a:ext cx="3938476" cy="21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 err="1"/>
              <a:t>Lorem</a:t>
            </a:r>
            <a:r>
              <a:rPr lang="es-ES" sz="1800" dirty="0"/>
              <a:t> </a:t>
            </a:r>
            <a:r>
              <a:rPr lang="es-ES" sz="1800" dirty="0" err="1"/>
              <a:t>ipsum</a:t>
            </a:r>
            <a:r>
              <a:rPr lang="es-ES" sz="1800" dirty="0"/>
              <a:t> dolor </a:t>
            </a:r>
            <a:r>
              <a:rPr lang="es-ES" sz="1800" dirty="0" err="1"/>
              <a:t>sit</a:t>
            </a:r>
            <a:r>
              <a:rPr lang="es-ES" sz="1800" dirty="0"/>
              <a:t> </a:t>
            </a:r>
            <a:r>
              <a:rPr lang="es-ES" sz="1800" dirty="0" err="1"/>
              <a:t>amet</a:t>
            </a:r>
            <a:r>
              <a:rPr lang="es-ES" sz="1800" dirty="0"/>
              <a:t>, </a:t>
            </a:r>
            <a:r>
              <a:rPr lang="es-ES" sz="1800" dirty="0" err="1"/>
              <a:t>consec</a:t>
            </a:r>
            <a:r>
              <a:rPr lang="es-ES" sz="1800" dirty="0"/>
              <a:t> </a:t>
            </a:r>
            <a:r>
              <a:rPr lang="es-ES" sz="1800" dirty="0" err="1"/>
              <a:t>adipisicing</a:t>
            </a:r>
            <a:r>
              <a:rPr lang="es-ES" sz="1800" dirty="0"/>
              <a:t> </a:t>
            </a:r>
            <a:r>
              <a:rPr lang="es-ES" sz="1800" dirty="0" err="1"/>
              <a:t>elit</a:t>
            </a:r>
            <a:r>
              <a:rPr lang="es-ES" sz="1800" dirty="0"/>
              <a:t>. </a:t>
            </a:r>
            <a:r>
              <a:rPr lang="es-ES" sz="1800" dirty="0" err="1"/>
              <a:t>Cumque</a:t>
            </a:r>
            <a:r>
              <a:rPr lang="es-ES" sz="1800" dirty="0"/>
              <a:t> </a:t>
            </a:r>
            <a:r>
              <a:rPr lang="es-ES" sz="1800" dirty="0" err="1"/>
              <a:t>iusto</a:t>
            </a:r>
            <a:r>
              <a:rPr lang="es-ES" sz="1800" dirty="0"/>
              <a:t>, tempore. </a:t>
            </a:r>
            <a:r>
              <a:rPr lang="es-ES" sz="1800" dirty="0" err="1"/>
              <a:t>Magnam</a:t>
            </a:r>
            <a:r>
              <a:rPr lang="es-ES" sz="1800" dirty="0"/>
              <a:t> molestias, </a:t>
            </a:r>
            <a:r>
              <a:rPr lang="es-ES" sz="1800" dirty="0" err="1"/>
              <a:t>laborum</a:t>
            </a:r>
            <a:r>
              <a:rPr lang="es-ES" sz="1800" dirty="0"/>
              <a:t> </a:t>
            </a:r>
            <a:r>
              <a:rPr lang="es-ES" sz="1800" dirty="0" err="1"/>
              <a:t>fugit</a:t>
            </a:r>
            <a:r>
              <a:rPr lang="es-ES" sz="1800" dirty="0"/>
              <a:t> </a:t>
            </a:r>
            <a:r>
              <a:rPr lang="es-ES" sz="1800" dirty="0" err="1"/>
              <a:t>quidem</a:t>
            </a:r>
            <a:r>
              <a:rPr lang="es-ES" sz="1800" dirty="0"/>
              <a:t> </a:t>
            </a:r>
            <a:r>
              <a:rPr lang="es-ES" sz="1800" dirty="0" err="1"/>
              <a:t>fugiat</a:t>
            </a:r>
            <a:r>
              <a:rPr lang="es-ES" sz="1800" dirty="0"/>
              <a:t>, </a:t>
            </a:r>
            <a:r>
              <a:rPr lang="es-ES" sz="1800" dirty="0" err="1"/>
              <a:t>beatae</a:t>
            </a:r>
            <a:r>
              <a:rPr lang="es-ES" sz="1800" dirty="0"/>
              <a:t> </a:t>
            </a:r>
            <a:r>
              <a:rPr lang="es-ES" sz="1800" dirty="0" err="1"/>
              <a:t>aliquid</a:t>
            </a:r>
            <a:r>
              <a:rPr lang="es-ES" sz="1800" dirty="0"/>
              <a:t> </a:t>
            </a:r>
            <a:r>
              <a:rPr lang="es-ES" sz="1800" dirty="0" err="1"/>
              <a:t>minus</a:t>
            </a:r>
            <a:r>
              <a:rPr lang="es-ES" sz="1800" dirty="0"/>
              <a:t> </a:t>
            </a:r>
            <a:r>
              <a:rPr lang="es-ES" sz="1800" dirty="0" err="1"/>
              <a:t>mollitia</a:t>
            </a:r>
            <a:r>
              <a:rPr lang="es-ES" sz="1800" dirty="0"/>
              <a:t>.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16" name="Google Shape;98;p18">
            <a:extLst>
              <a:ext uri="{FF2B5EF4-FFF2-40B4-BE49-F238E27FC236}">
                <a16:creationId xmlns:a16="http://schemas.microsoft.com/office/drawing/2014/main" id="{FF8A71CD-806C-422E-ADDB-BFFABFC62D3B}"/>
              </a:ext>
            </a:extLst>
          </p:cNvPr>
          <p:cNvSpPr txBox="1">
            <a:spLocks/>
          </p:cNvSpPr>
          <p:nvPr/>
        </p:nvSpPr>
        <p:spPr>
          <a:xfrm>
            <a:off x="4182120" y="1782251"/>
            <a:ext cx="3938476" cy="21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 algn="ctr">
              <a:buNone/>
            </a:pPr>
            <a:r>
              <a:rPr lang="es-ES" sz="1800" dirty="0" err="1"/>
              <a:t>Lorem</a:t>
            </a:r>
            <a:r>
              <a:rPr lang="es-ES" sz="1800" dirty="0"/>
              <a:t> </a:t>
            </a:r>
            <a:r>
              <a:rPr lang="es-ES" sz="1800" dirty="0" err="1"/>
              <a:t>ipsum</a:t>
            </a:r>
            <a:r>
              <a:rPr lang="es-ES" sz="1800" dirty="0"/>
              <a:t> dolor </a:t>
            </a:r>
            <a:r>
              <a:rPr lang="es-ES" sz="1800" dirty="0" err="1"/>
              <a:t>sit</a:t>
            </a:r>
            <a:r>
              <a:rPr lang="es-ES" sz="1800" dirty="0"/>
              <a:t> </a:t>
            </a:r>
            <a:r>
              <a:rPr lang="es-ES" sz="1800" dirty="0" err="1"/>
              <a:t>amet</a:t>
            </a:r>
            <a:r>
              <a:rPr lang="es-ES" sz="1800" dirty="0"/>
              <a:t>, </a:t>
            </a:r>
            <a:r>
              <a:rPr lang="es-ES" sz="1800" dirty="0" err="1"/>
              <a:t>consec</a:t>
            </a:r>
            <a:r>
              <a:rPr lang="es-ES" sz="1800" dirty="0"/>
              <a:t> </a:t>
            </a:r>
            <a:r>
              <a:rPr lang="es-ES" sz="1800" dirty="0" err="1"/>
              <a:t>adipisicing</a:t>
            </a:r>
            <a:r>
              <a:rPr lang="es-ES" sz="1800" dirty="0"/>
              <a:t> </a:t>
            </a:r>
            <a:r>
              <a:rPr lang="es-ES" sz="1800" dirty="0" err="1"/>
              <a:t>elit</a:t>
            </a:r>
            <a:r>
              <a:rPr lang="es-ES" sz="1800" dirty="0"/>
              <a:t>. </a:t>
            </a:r>
            <a:r>
              <a:rPr lang="es-ES" sz="1800" dirty="0" err="1"/>
              <a:t>Cumque</a:t>
            </a:r>
            <a:r>
              <a:rPr lang="es-ES" sz="1800" dirty="0"/>
              <a:t> </a:t>
            </a:r>
            <a:r>
              <a:rPr lang="es-ES" sz="1800" dirty="0" err="1"/>
              <a:t>iusto</a:t>
            </a:r>
            <a:r>
              <a:rPr lang="es-ES" sz="1800" dirty="0"/>
              <a:t>, tempore. </a:t>
            </a:r>
            <a:r>
              <a:rPr lang="es-ES" sz="1800" dirty="0" err="1"/>
              <a:t>Magnam</a:t>
            </a:r>
            <a:r>
              <a:rPr lang="es-ES" sz="1800" dirty="0"/>
              <a:t> molestias, </a:t>
            </a:r>
            <a:r>
              <a:rPr lang="es-ES" sz="1800" dirty="0" err="1"/>
              <a:t>laborum</a:t>
            </a:r>
            <a:r>
              <a:rPr lang="es-ES" sz="1800" dirty="0"/>
              <a:t> </a:t>
            </a:r>
            <a:r>
              <a:rPr lang="es-ES" sz="1800" dirty="0" err="1"/>
              <a:t>fugit</a:t>
            </a:r>
            <a:r>
              <a:rPr lang="es-ES" sz="1800" dirty="0"/>
              <a:t> </a:t>
            </a:r>
            <a:r>
              <a:rPr lang="es-ES" sz="1800" dirty="0" err="1"/>
              <a:t>quidem</a:t>
            </a:r>
            <a:r>
              <a:rPr lang="es-ES" sz="1800" dirty="0"/>
              <a:t> </a:t>
            </a:r>
            <a:r>
              <a:rPr lang="es-ES" sz="1800" dirty="0" err="1"/>
              <a:t>fugiat</a:t>
            </a:r>
            <a:r>
              <a:rPr lang="es-ES" sz="1800" dirty="0"/>
              <a:t>, </a:t>
            </a:r>
            <a:r>
              <a:rPr lang="es-ES" sz="1800" dirty="0" err="1"/>
              <a:t>beatae</a:t>
            </a:r>
            <a:r>
              <a:rPr lang="es-ES" sz="1800" dirty="0"/>
              <a:t> </a:t>
            </a:r>
            <a:r>
              <a:rPr lang="es-ES" sz="1800" dirty="0" err="1"/>
              <a:t>aliquid</a:t>
            </a:r>
            <a:r>
              <a:rPr lang="es-ES" sz="1800" dirty="0"/>
              <a:t> </a:t>
            </a:r>
            <a:r>
              <a:rPr lang="es-ES" sz="1800" dirty="0" err="1"/>
              <a:t>minus</a:t>
            </a:r>
            <a:r>
              <a:rPr lang="es-ES" sz="1800" dirty="0"/>
              <a:t> </a:t>
            </a:r>
            <a:r>
              <a:rPr lang="es-ES" sz="1800" dirty="0" err="1"/>
              <a:t>mollitia</a:t>
            </a:r>
            <a:r>
              <a:rPr lang="es-ES" sz="1800" dirty="0"/>
              <a:t>.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17" name="Google Shape;98;p18">
            <a:extLst>
              <a:ext uri="{FF2B5EF4-FFF2-40B4-BE49-F238E27FC236}">
                <a16:creationId xmlns:a16="http://schemas.microsoft.com/office/drawing/2014/main" id="{1023673D-ECD6-4EB9-931B-F4373FBFABAF}"/>
              </a:ext>
            </a:extLst>
          </p:cNvPr>
          <p:cNvSpPr txBox="1">
            <a:spLocks/>
          </p:cNvSpPr>
          <p:nvPr/>
        </p:nvSpPr>
        <p:spPr>
          <a:xfrm>
            <a:off x="532455" y="4284402"/>
            <a:ext cx="8805078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https://www.w3schools.com/cssref/playit.asp?filename=playcss_text-align&amp;preval=initial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Google Shape;98;p18">
            <a:extLst>
              <a:ext uri="{FF2B5EF4-FFF2-40B4-BE49-F238E27FC236}">
                <a16:creationId xmlns:a16="http://schemas.microsoft.com/office/drawing/2014/main" id="{4D830AAA-A028-489C-9C0B-990E425D493C}"/>
              </a:ext>
            </a:extLst>
          </p:cNvPr>
          <p:cNvSpPr txBox="1">
            <a:spLocks/>
          </p:cNvSpPr>
          <p:nvPr/>
        </p:nvSpPr>
        <p:spPr>
          <a:xfrm>
            <a:off x="532455" y="3934047"/>
            <a:ext cx="8805078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600" dirty="0"/>
              <a:t>Enlace para practicar:</a:t>
            </a:r>
          </a:p>
        </p:txBody>
      </p:sp>
    </p:spTree>
    <p:extLst>
      <p:ext uri="{BB962C8B-B14F-4D97-AF65-F5344CB8AC3E}">
        <p14:creationId xmlns:p14="http://schemas.microsoft.com/office/powerpoint/2010/main" val="77167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xit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13" grpId="0"/>
          <p:bldP spid="13" grpId="1"/>
          <p:bldP spid="14" grpId="0"/>
          <p:bldP spid="14" grpId="1"/>
          <p:bldP spid="16" grpId="1"/>
          <p:bldP spid="16" grpId="2"/>
          <p:bldP spid="17" grpId="0"/>
          <p:bldP spid="17" grpId="1"/>
          <p:bldP spid="10" grpId="0"/>
          <p:bldP spid="10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xit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13" grpId="0"/>
          <p:bldP spid="13" grpId="1"/>
          <p:bldP spid="14" grpId="0"/>
          <p:bldP spid="14" grpId="1"/>
          <p:bldP spid="16" grpId="1"/>
          <p:bldP spid="16" grpId="2"/>
          <p:bldP spid="17" grpId="0"/>
          <p:bldP spid="17" grpId="1"/>
          <p:bldP spid="10" grpId="0"/>
          <p:bldP spid="10" grpId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243210" y="350946"/>
            <a:ext cx="37719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Propiedades CSS para TEXTOS</a:t>
            </a:r>
            <a:endParaRPr dirty="0"/>
          </a:p>
        </p:txBody>
      </p:sp>
      <p:sp>
        <p:nvSpPr>
          <p:cNvPr id="25" name="Google Shape;98;p18">
            <a:extLst>
              <a:ext uri="{FF2B5EF4-FFF2-40B4-BE49-F238E27FC236}">
                <a16:creationId xmlns:a16="http://schemas.microsoft.com/office/drawing/2014/main" id="{9E70AFA5-3856-42CA-869C-5B6932397FEC}"/>
              </a:ext>
            </a:extLst>
          </p:cNvPr>
          <p:cNvSpPr txBox="1">
            <a:spLocks/>
          </p:cNvSpPr>
          <p:nvPr/>
        </p:nvSpPr>
        <p:spPr>
          <a:xfrm>
            <a:off x="334335" y="1565393"/>
            <a:ext cx="231742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- Text-</a:t>
            </a:r>
            <a:r>
              <a:rPr lang="es-ES" sz="1800" dirty="0" err="1"/>
              <a:t>decoration</a:t>
            </a:r>
            <a:endParaRPr lang="es-ES" sz="1800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2A79447-43A8-42D8-B8B3-F26F3DA88F44}"/>
              </a:ext>
            </a:extLst>
          </p:cNvPr>
          <p:cNvSpPr/>
          <p:nvPr/>
        </p:nvSpPr>
        <p:spPr>
          <a:xfrm>
            <a:off x="136215" y="389388"/>
            <a:ext cx="3711885" cy="79243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Google Shape;98;p18">
            <a:extLst>
              <a:ext uri="{FF2B5EF4-FFF2-40B4-BE49-F238E27FC236}">
                <a16:creationId xmlns:a16="http://schemas.microsoft.com/office/drawing/2014/main" id="{741F80B4-3A9B-4069-91E5-DC6FA08E710C}"/>
              </a:ext>
            </a:extLst>
          </p:cNvPr>
          <p:cNvSpPr txBox="1">
            <a:spLocks/>
          </p:cNvSpPr>
          <p:nvPr/>
        </p:nvSpPr>
        <p:spPr>
          <a:xfrm>
            <a:off x="181934" y="2116524"/>
            <a:ext cx="3029452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 </a:t>
            </a:r>
            <a:r>
              <a:rPr lang="es-ES" sz="1600" dirty="0" err="1">
                <a:solidFill>
                  <a:srgbClr val="00B0F0"/>
                </a:solidFill>
              </a:rPr>
              <a:t>text-decoration</a:t>
            </a:r>
            <a:r>
              <a:rPr lang="es-ES" sz="1600" dirty="0">
                <a:solidFill>
                  <a:srgbClr val="00B0F0"/>
                </a:solidFill>
              </a:rPr>
              <a:t>: </a:t>
            </a:r>
            <a:r>
              <a:rPr lang="es-ES" sz="1600" dirty="0" err="1">
                <a:solidFill>
                  <a:srgbClr val="00B0F0"/>
                </a:solidFill>
              </a:rPr>
              <a:t>overline</a:t>
            </a:r>
            <a:endParaRPr lang="es-ES" sz="1800" dirty="0">
              <a:solidFill>
                <a:srgbClr val="00B0F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59E9B6A-206A-4BAA-B76B-66C0C6767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110" y="785605"/>
            <a:ext cx="4481624" cy="4481624"/>
          </a:xfrm>
          <a:prstGeom prst="rect">
            <a:avLst/>
          </a:prstGeom>
        </p:spPr>
      </p:pic>
      <p:sp>
        <p:nvSpPr>
          <p:cNvPr id="14" name="Google Shape;98;p18">
            <a:extLst>
              <a:ext uri="{FF2B5EF4-FFF2-40B4-BE49-F238E27FC236}">
                <a16:creationId xmlns:a16="http://schemas.microsoft.com/office/drawing/2014/main" id="{BC1CAA76-5870-456D-B2D3-6D5C0FF33271}"/>
              </a:ext>
            </a:extLst>
          </p:cNvPr>
          <p:cNvSpPr txBox="1">
            <a:spLocks/>
          </p:cNvSpPr>
          <p:nvPr/>
        </p:nvSpPr>
        <p:spPr>
          <a:xfrm>
            <a:off x="4488653" y="1727041"/>
            <a:ext cx="2040163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b="1" dirty="0"/>
              <a:t>Ejemplo de </a:t>
            </a:r>
            <a:r>
              <a:rPr lang="es-ES" b="1" dirty="0" err="1"/>
              <a:t>overline</a:t>
            </a:r>
            <a:endParaRPr lang="es-ES" b="1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C359F-6F51-4126-94AC-E33756CD8B59}"/>
              </a:ext>
            </a:extLst>
          </p:cNvPr>
          <p:cNvCxnSpPr/>
          <p:nvPr/>
        </p:nvCxnSpPr>
        <p:spPr>
          <a:xfrm>
            <a:off x="4678326" y="1818167"/>
            <a:ext cx="17012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98;p18">
            <a:extLst>
              <a:ext uri="{FF2B5EF4-FFF2-40B4-BE49-F238E27FC236}">
                <a16:creationId xmlns:a16="http://schemas.microsoft.com/office/drawing/2014/main" id="{FC47AAB1-7695-44C5-B7B9-C74032F6C34E}"/>
              </a:ext>
            </a:extLst>
          </p:cNvPr>
          <p:cNvSpPr txBox="1">
            <a:spLocks/>
          </p:cNvSpPr>
          <p:nvPr/>
        </p:nvSpPr>
        <p:spPr>
          <a:xfrm>
            <a:off x="191237" y="2606662"/>
            <a:ext cx="331564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 </a:t>
            </a:r>
            <a:r>
              <a:rPr lang="es-ES" sz="1600" dirty="0" err="1">
                <a:solidFill>
                  <a:srgbClr val="00B0F0"/>
                </a:solidFill>
              </a:rPr>
              <a:t>text-decoration</a:t>
            </a:r>
            <a:r>
              <a:rPr lang="es-ES" sz="1600" dirty="0">
                <a:solidFill>
                  <a:srgbClr val="00B0F0"/>
                </a:solidFill>
              </a:rPr>
              <a:t>: line-</a:t>
            </a:r>
            <a:r>
              <a:rPr lang="es-ES" sz="1600" dirty="0" err="1">
                <a:solidFill>
                  <a:srgbClr val="00B0F0"/>
                </a:solidFill>
              </a:rPr>
              <a:t>through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17" name="Google Shape;98;p18">
            <a:extLst>
              <a:ext uri="{FF2B5EF4-FFF2-40B4-BE49-F238E27FC236}">
                <a16:creationId xmlns:a16="http://schemas.microsoft.com/office/drawing/2014/main" id="{12032323-F314-4D45-8662-1C6861222F00}"/>
              </a:ext>
            </a:extLst>
          </p:cNvPr>
          <p:cNvSpPr txBox="1">
            <a:spLocks/>
          </p:cNvSpPr>
          <p:nvPr/>
        </p:nvSpPr>
        <p:spPr>
          <a:xfrm>
            <a:off x="191237" y="3096800"/>
            <a:ext cx="3029452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 </a:t>
            </a:r>
            <a:r>
              <a:rPr lang="es-ES" sz="1600" dirty="0" err="1">
                <a:solidFill>
                  <a:srgbClr val="00B0F0"/>
                </a:solidFill>
              </a:rPr>
              <a:t>text-decoration</a:t>
            </a:r>
            <a:r>
              <a:rPr lang="es-ES" sz="1600" dirty="0">
                <a:solidFill>
                  <a:srgbClr val="00B0F0"/>
                </a:solidFill>
              </a:rPr>
              <a:t>: </a:t>
            </a:r>
            <a:r>
              <a:rPr lang="es-ES" sz="1600" dirty="0" err="1">
                <a:solidFill>
                  <a:srgbClr val="00B0F0"/>
                </a:solidFill>
              </a:rPr>
              <a:t>underline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18" name="Google Shape;98;p18">
            <a:extLst>
              <a:ext uri="{FF2B5EF4-FFF2-40B4-BE49-F238E27FC236}">
                <a16:creationId xmlns:a16="http://schemas.microsoft.com/office/drawing/2014/main" id="{6146A366-2552-4859-B936-431408222BA6}"/>
              </a:ext>
            </a:extLst>
          </p:cNvPr>
          <p:cNvSpPr txBox="1">
            <a:spLocks/>
          </p:cNvSpPr>
          <p:nvPr/>
        </p:nvSpPr>
        <p:spPr>
          <a:xfrm>
            <a:off x="205922" y="3586938"/>
            <a:ext cx="3846476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 </a:t>
            </a:r>
            <a:r>
              <a:rPr lang="es-ES" sz="1600" dirty="0" err="1">
                <a:solidFill>
                  <a:srgbClr val="00B0F0"/>
                </a:solidFill>
              </a:rPr>
              <a:t>text-decoration</a:t>
            </a:r>
            <a:r>
              <a:rPr lang="es-ES" sz="1600" dirty="0">
                <a:solidFill>
                  <a:srgbClr val="00B0F0"/>
                </a:solidFill>
              </a:rPr>
              <a:t>: </a:t>
            </a:r>
            <a:r>
              <a:rPr lang="es-ES" sz="1600" dirty="0" err="1">
                <a:solidFill>
                  <a:srgbClr val="00B0F0"/>
                </a:solidFill>
              </a:rPr>
              <a:t>underline</a:t>
            </a:r>
            <a:r>
              <a:rPr lang="es-ES" sz="1600" dirty="0">
                <a:solidFill>
                  <a:srgbClr val="00B0F0"/>
                </a:solidFill>
              </a:rPr>
              <a:t> </a:t>
            </a:r>
            <a:r>
              <a:rPr lang="es-ES" sz="1600" dirty="0" err="1">
                <a:solidFill>
                  <a:srgbClr val="00B0F0"/>
                </a:solidFill>
              </a:rPr>
              <a:t>overline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19" name="Google Shape;98;p18">
            <a:extLst>
              <a:ext uri="{FF2B5EF4-FFF2-40B4-BE49-F238E27FC236}">
                <a16:creationId xmlns:a16="http://schemas.microsoft.com/office/drawing/2014/main" id="{13225D62-F66C-4664-A3B8-7BCB3B66B433}"/>
              </a:ext>
            </a:extLst>
          </p:cNvPr>
          <p:cNvSpPr txBox="1">
            <a:spLocks/>
          </p:cNvSpPr>
          <p:nvPr/>
        </p:nvSpPr>
        <p:spPr>
          <a:xfrm>
            <a:off x="4488652" y="2207651"/>
            <a:ext cx="2426498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b="1" dirty="0"/>
              <a:t>Ejemplo de line-</a:t>
            </a:r>
            <a:r>
              <a:rPr lang="es-ES" b="1" dirty="0" err="1"/>
              <a:t>through</a:t>
            </a:r>
            <a:endParaRPr lang="es-ES" b="1" dirty="0"/>
          </a:p>
        </p:txBody>
      </p:sp>
      <p:sp>
        <p:nvSpPr>
          <p:cNvPr id="20" name="Google Shape;98;p18">
            <a:extLst>
              <a:ext uri="{FF2B5EF4-FFF2-40B4-BE49-F238E27FC236}">
                <a16:creationId xmlns:a16="http://schemas.microsoft.com/office/drawing/2014/main" id="{AA6CF962-7945-4B34-9CBF-3FDD836AC754}"/>
              </a:ext>
            </a:extLst>
          </p:cNvPr>
          <p:cNvSpPr txBox="1">
            <a:spLocks/>
          </p:cNvSpPr>
          <p:nvPr/>
        </p:nvSpPr>
        <p:spPr>
          <a:xfrm>
            <a:off x="4488651" y="2688261"/>
            <a:ext cx="2343949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b="1" dirty="0"/>
              <a:t>Ejemplo de </a:t>
            </a:r>
            <a:r>
              <a:rPr lang="es-ES" b="1" dirty="0" err="1"/>
              <a:t>underline</a:t>
            </a:r>
            <a:endParaRPr lang="es-ES" b="1" dirty="0"/>
          </a:p>
        </p:txBody>
      </p:sp>
      <p:sp>
        <p:nvSpPr>
          <p:cNvPr id="21" name="Google Shape;98;p18">
            <a:extLst>
              <a:ext uri="{FF2B5EF4-FFF2-40B4-BE49-F238E27FC236}">
                <a16:creationId xmlns:a16="http://schemas.microsoft.com/office/drawing/2014/main" id="{079051F2-2C03-4335-AF4B-D3ACF280D847}"/>
              </a:ext>
            </a:extLst>
          </p:cNvPr>
          <p:cNvSpPr txBox="1">
            <a:spLocks/>
          </p:cNvSpPr>
          <p:nvPr/>
        </p:nvSpPr>
        <p:spPr>
          <a:xfrm>
            <a:off x="4508848" y="3168871"/>
            <a:ext cx="2882552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b="1" dirty="0"/>
              <a:t>Ejemplo de </a:t>
            </a:r>
            <a:r>
              <a:rPr lang="es-ES" b="1" dirty="0" err="1"/>
              <a:t>underline</a:t>
            </a:r>
            <a:r>
              <a:rPr lang="es-ES" b="1" dirty="0"/>
              <a:t> </a:t>
            </a:r>
            <a:r>
              <a:rPr lang="es-ES" b="1" dirty="0" err="1"/>
              <a:t>overline</a:t>
            </a:r>
            <a:endParaRPr lang="es-ES" b="1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6A82420D-9F24-487B-8714-6493ED2EDD84}"/>
              </a:ext>
            </a:extLst>
          </p:cNvPr>
          <p:cNvCxnSpPr>
            <a:cxnSpLocks/>
          </p:cNvCxnSpPr>
          <p:nvPr/>
        </p:nvCxnSpPr>
        <p:spPr>
          <a:xfrm>
            <a:off x="4678326" y="2453167"/>
            <a:ext cx="21034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5CCDEDC1-03B5-4971-A354-61492F7375E5}"/>
              </a:ext>
            </a:extLst>
          </p:cNvPr>
          <p:cNvCxnSpPr>
            <a:cxnSpLocks/>
          </p:cNvCxnSpPr>
          <p:nvPr/>
        </p:nvCxnSpPr>
        <p:spPr>
          <a:xfrm>
            <a:off x="4722776" y="3040379"/>
            <a:ext cx="1806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B939907-CF4E-46EB-9971-A0FAD3BBC796}"/>
              </a:ext>
            </a:extLst>
          </p:cNvPr>
          <p:cNvCxnSpPr>
            <a:cxnSpLocks/>
          </p:cNvCxnSpPr>
          <p:nvPr/>
        </p:nvCxnSpPr>
        <p:spPr>
          <a:xfrm>
            <a:off x="4722776" y="3263434"/>
            <a:ext cx="25162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20F9BCD-2CC2-4B76-A2E9-B9579B967FCA}"/>
              </a:ext>
            </a:extLst>
          </p:cNvPr>
          <p:cNvCxnSpPr>
            <a:cxnSpLocks/>
          </p:cNvCxnSpPr>
          <p:nvPr/>
        </p:nvCxnSpPr>
        <p:spPr>
          <a:xfrm>
            <a:off x="4722776" y="3485684"/>
            <a:ext cx="25162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88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4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4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5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5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7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8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8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9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13" grpId="0"/>
          <p:bldP spid="13" grpId="1"/>
          <p:bldP spid="14" grpId="0"/>
          <p:bldP spid="14" grpId="1"/>
          <p:bldP spid="15" grpId="0"/>
          <p:bldP spid="15" grpId="1"/>
          <p:bldP spid="17" grpId="0"/>
          <p:bldP spid="17" grpId="1"/>
          <p:bldP spid="18" grpId="0"/>
          <p:bldP spid="18" grpId="1"/>
          <p:bldP spid="19" grpId="0"/>
          <p:bldP spid="19" grpId="1"/>
          <p:bldP spid="20" grpId="0"/>
          <p:bldP spid="20" grpId="1"/>
          <p:bldP spid="21" grpId="0"/>
          <p:bldP spid="21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7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8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8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9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13" grpId="0"/>
          <p:bldP spid="13" grpId="1"/>
          <p:bldP spid="14" grpId="0"/>
          <p:bldP spid="14" grpId="1"/>
          <p:bldP spid="15" grpId="0"/>
          <p:bldP spid="15" grpId="1"/>
          <p:bldP spid="17" grpId="0"/>
          <p:bldP spid="17" grpId="1"/>
          <p:bldP spid="18" grpId="0"/>
          <p:bldP spid="18" grpId="1"/>
          <p:bldP spid="19" grpId="0"/>
          <p:bldP spid="19" grpId="1"/>
          <p:bldP spid="20" grpId="0"/>
          <p:bldP spid="20" grpId="1"/>
          <p:bldP spid="21" grpId="0"/>
          <p:bldP spid="21" grpId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243210" y="350946"/>
            <a:ext cx="37719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Propiedades CSS para TEXTOS</a:t>
            </a:r>
            <a:endParaRPr dirty="0"/>
          </a:p>
        </p:txBody>
      </p:sp>
      <p:sp>
        <p:nvSpPr>
          <p:cNvPr id="25" name="Google Shape;98;p18">
            <a:extLst>
              <a:ext uri="{FF2B5EF4-FFF2-40B4-BE49-F238E27FC236}">
                <a16:creationId xmlns:a16="http://schemas.microsoft.com/office/drawing/2014/main" id="{9E70AFA5-3856-42CA-869C-5B6932397FEC}"/>
              </a:ext>
            </a:extLst>
          </p:cNvPr>
          <p:cNvSpPr txBox="1">
            <a:spLocks/>
          </p:cNvSpPr>
          <p:nvPr/>
        </p:nvSpPr>
        <p:spPr>
          <a:xfrm>
            <a:off x="334335" y="1565393"/>
            <a:ext cx="211930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- </a:t>
            </a:r>
            <a:r>
              <a:rPr lang="es-ES" sz="1800" dirty="0" err="1"/>
              <a:t>letter-spacing</a:t>
            </a:r>
            <a:endParaRPr lang="es-ES" sz="1800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2A79447-43A8-42D8-B8B3-F26F3DA88F44}"/>
              </a:ext>
            </a:extLst>
          </p:cNvPr>
          <p:cNvSpPr/>
          <p:nvPr/>
        </p:nvSpPr>
        <p:spPr>
          <a:xfrm>
            <a:off x="136215" y="389388"/>
            <a:ext cx="3711885" cy="79243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Google Shape;98;p18">
            <a:extLst>
              <a:ext uri="{FF2B5EF4-FFF2-40B4-BE49-F238E27FC236}">
                <a16:creationId xmlns:a16="http://schemas.microsoft.com/office/drawing/2014/main" id="{741F80B4-3A9B-4069-91E5-DC6FA08E710C}"/>
              </a:ext>
            </a:extLst>
          </p:cNvPr>
          <p:cNvSpPr txBox="1">
            <a:spLocks/>
          </p:cNvSpPr>
          <p:nvPr/>
        </p:nvSpPr>
        <p:spPr>
          <a:xfrm>
            <a:off x="532455" y="1999110"/>
            <a:ext cx="274414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 </a:t>
            </a:r>
            <a:r>
              <a:rPr lang="es-ES" sz="1800" dirty="0" err="1">
                <a:solidFill>
                  <a:srgbClr val="00B0F0"/>
                </a:solidFill>
              </a:rPr>
              <a:t>letter-spacing</a:t>
            </a:r>
            <a:r>
              <a:rPr lang="es-ES" sz="1600" dirty="0">
                <a:solidFill>
                  <a:srgbClr val="00B0F0"/>
                </a:solidFill>
              </a:rPr>
              <a:t>: 5px</a:t>
            </a:r>
            <a:endParaRPr lang="es-ES" sz="1800" dirty="0">
              <a:solidFill>
                <a:srgbClr val="00B0F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A0B3AFD-19C3-4BDC-BEBB-C234AA761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110" y="785605"/>
            <a:ext cx="4481624" cy="4481624"/>
          </a:xfrm>
          <a:prstGeom prst="rect">
            <a:avLst/>
          </a:prstGeom>
        </p:spPr>
      </p:pic>
      <p:sp>
        <p:nvSpPr>
          <p:cNvPr id="14" name="Google Shape;98;p18">
            <a:extLst>
              <a:ext uri="{FF2B5EF4-FFF2-40B4-BE49-F238E27FC236}">
                <a16:creationId xmlns:a16="http://schemas.microsoft.com/office/drawing/2014/main" id="{BC1CAA76-5870-456D-B2D3-6D5C0FF33271}"/>
              </a:ext>
            </a:extLst>
          </p:cNvPr>
          <p:cNvSpPr txBox="1">
            <a:spLocks/>
          </p:cNvSpPr>
          <p:nvPr/>
        </p:nvSpPr>
        <p:spPr>
          <a:xfrm>
            <a:off x="4015110" y="1607074"/>
            <a:ext cx="3938476" cy="21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 err="1"/>
              <a:t>Lorem</a:t>
            </a:r>
            <a:r>
              <a:rPr lang="es-ES" sz="1800" dirty="0"/>
              <a:t> </a:t>
            </a:r>
            <a:r>
              <a:rPr lang="es-ES" sz="1800" dirty="0" err="1"/>
              <a:t>ipsum</a:t>
            </a:r>
            <a:r>
              <a:rPr lang="es-ES" sz="1800" dirty="0"/>
              <a:t> dolor </a:t>
            </a:r>
            <a:r>
              <a:rPr lang="es-ES" sz="1800" dirty="0" err="1"/>
              <a:t>sit</a:t>
            </a:r>
            <a:r>
              <a:rPr lang="es-ES" sz="1800" dirty="0"/>
              <a:t> </a:t>
            </a:r>
            <a:r>
              <a:rPr lang="es-ES" sz="1800" dirty="0" err="1"/>
              <a:t>amet</a:t>
            </a:r>
            <a:r>
              <a:rPr lang="es-ES" sz="1800" dirty="0"/>
              <a:t>, </a:t>
            </a:r>
            <a:r>
              <a:rPr lang="es-ES" sz="1800" dirty="0" err="1"/>
              <a:t>consec</a:t>
            </a:r>
            <a:r>
              <a:rPr lang="es-ES" sz="1800" dirty="0"/>
              <a:t> </a:t>
            </a:r>
            <a:r>
              <a:rPr lang="es-ES" sz="1800" dirty="0" err="1"/>
              <a:t>adipisicing</a:t>
            </a:r>
            <a:r>
              <a:rPr lang="es-ES" sz="1800" dirty="0"/>
              <a:t> </a:t>
            </a:r>
            <a:r>
              <a:rPr lang="es-ES" sz="1800" dirty="0" err="1"/>
              <a:t>elit</a:t>
            </a:r>
            <a:r>
              <a:rPr lang="es-ES" sz="1800" dirty="0"/>
              <a:t>. </a:t>
            </a:r>
            <a:r>
              <a:rPr lang="es-ES" sz="1800" dirty="0" err="1"/>
              <a:t>Cumque</a:t>
            </a:r>
            <a:r>
              <a:rPr lang="es-ES" sz="1800" dirty="0"/>
              <a:t> </a:t>
            </a:r>
            <a:r>
              <a:rPr lang="es-ES" sz="1800" dirty="0" err="1"/>
              <a:t>iusto</a:t>
            </a:r>
            <a:r>
              <a:rPr lang="es-ES" sz="1800" dirty="0"/>
              <a:t>, tempore. </a:t>
            </a:r>
            <a:r>
              <a:rPr lang="es-ES" sz="1800" dirty="0" err="1"/>
              <a:t>Magnam</a:t>
            </a:r>
            <a:r>
              <a:rPr lang="es-ES" sz="1800" dirty="0"/>
              <a:t> molestias, </a:t>
            </a:r>
            <a:r>
              <a:rPr lang="es-ES" sz="1800" dirty="0" err="1"/>
              <a:t>laborum</a:t>
            </a:r>
            <a:r>
              <a:rPr lang="es-ES" sz="1800" dirty="0"/>
              <a:t> </a:t>
            </a:r>
            <a:r>
              <a:rPr lang="es-ES" sz="1800" dirty="0" err="1"/>
              <a:t>fugit</a:t>
            </a:r>
            <a:r>
              <a:rPr lang="es-ES" sz="1800" dirty="0"/>
              <a:t> </a:t>
            </a:r>
            <a:r>
              <a:rPr lang="es-ES" sz="1800" dirty="0" err="1"/>
              <a:t>quidem</a:t>
            </a:r>
            <a:r>
              <a:rPr lang="es-ES" sz="1800" dirty="0"/>
              <a:t> </a:t>
            </a:r>
            <a:r>
              <a:rPr lang="es-ES" sz="1800" dirty="0" err="1"/>
              <a:t>fugiat</a:t>
            </a:r>
            <a:r>
              <a:rPr lang="es-ES" sz="1800" dirty="0"/>
              <a:t>, </a:t>
            </a:r>
            <a:r>
              <a:rPr lang="es-ES" sz="1800" dirty="0" err="1"/>
              <a:t>beatae</a:t>
            </a:r>
            <a:r>
              <a:rPr lang="es-ES" sz="1800" dirty="0"/>
              <a:t> </a:t>
            </a:r>
            <a:r>
              <a:rPr lang="es-ES" sz="1800" dirty="0" err="1"/>
              <a:t>aliquid</a:t>
            </a:r>
            <a:r>
              <a:rPr lang="es-ES" sz="1800" dirty="0"/>
              <a:t> </a:t>
            </a:r>
            <a:r>
              <a:rPr lang="es-ES" sz="1800" dirty="0" err="1"/>
              <a:t>minus</a:t>
            </a:r>
            <a:r>
              <a:rPr lang="es-ES" sz="1800" dirty="0"/>
              <a:t> </a:t>
            </a:r>
            <a:r>
              <a:rPr lang="es-ES" sz="1800" dirty="0" err="1"/>
              <a:t>mollitia</a:t>
            </a:r>
            <a:r>
              <a:rPr lang="es-ES" sz="1800" dirty="0"/>
              <a:t>.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16" name="Google Shape;98;p18">
            <a:extLst>
              <a:ext uri="{FF2B5EF4-FFF2-40B4-BE49-F238E27FC236}">
                <a16:creationId xmlns:a16="http://schemas.microsoft.com/office/drawing/2014/main" id="{FF8A71CD-806C-422E-ADDB-BFFABFC62D3B}"/>
              </a:ext>
            </a:extLst>
          </p:cNvPr>
          <p:cNvSpPr txBox="1">
            <a:spLocks/>
          </p:cNvSpPr>
          <p:nvPr/>
        </p:nvSpPr>
        <p:spPr>
          <a:xfrm>
            <a:off x="4015110" y="1607074"/>
            <a:ext cx="3938476" cy="21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L o r e m   i p s u m   d  o l o r   s i t   a m e t ,   c o n s e c   a d i p i s i c i n g   e l i t .   C u m q u e   i u s t o ,   t e m p o r e .   M a g n a m   </a:t>
            </a:r>
            <a:r>
              <a:rPr lang="es-ES" sz="1800" dirty="0" err="1"/>
              <a:t>m</a:t>
            </a:r>
            <a:r>
              <a:rPr lang="es-ES" sz="1800" dirty="0"/>
              <a:t> o l e s t i a s ,   l a b o r u m   f u g i t   q u i d e m   f u g i a t ,   b e a t a e   a l i q u i d   m i n u s   m o l </a:t>
            </a:r>
            <a:r>
              <a:rPr lang="es-ES" sz="1800" dirty="0" err="1"/>
              <a:t>l</a:t>
            </a:r>
            <a:r>
              <a:rPr lang="es-ES" sz="1800" dirty="0"/>
              <a:t> i t i a.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E59987C4-43F1-438F-AA36-9D1457A0BF8C}"/>
              </a:ext>
            </a:extLst>
          </p:cNvPr>
          <p:cNvSpPr/>
          <p:nvPr/>
        </p:nvSpPr>
        <p:spPr>
          <a:xfrm>
            <a:off x="4330700" y="1565393"/>
            <a:ext cx="45719" cy="130057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7362C4FB-74DB-4A3D-BF90-0D61B8C8C013}"/>
              </a:ext>
            </a:extLst>
          </p:cNvPr>
          <p:cNvSpPr/>
          <p:nvPr/>
        </p:nvSpPr>
        <p:spPr>
          <a:xfrm>
            <a:off x="4549140" y="1565392"/>
            <a:ext cx="45719" cy="130057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3195D034-25F7-4E5E-87A0-2A55AA10DE52}"/>
              </a:ext>
            </a:extLst>
          </p:cNvPr>
          <p:cNvSpPr/>
          <p:nvPr/>
        </p:nvSpPr>
        <p:spPr>
          <a:xfrm>
            <a:off x="4731384" y="1565392"/>
            <a:ext cx="45719" cy="130057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024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xit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32" presetClass="emph" presetSubtype="0" repeatCount="indefinite" fill="hold" grpId="1" nodeType="click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47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8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9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0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1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53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5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6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7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5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13" grpId="0"/>
          <p:bldP spid="13" grpId="1"/>
          <p:bldP spid="14" grpId="0"/>
          <p:bldP spid="14" grpId="1"/>
          <p:bldP spid="16" grpId="0"/>
          <p:bldP spid="16" grpId="1"/>
          <p:bldP spid="2" grpId="0" animBg="1"/>
          <p:bldP spid="2" grpId="1" animBg="1"/>
          <p:bldP spid="2" grpId="2" animBg="1"/>
          <p:bldP spid="3" grpId="0" animBg="1"/>
          <p:bldP spid="3" grpId="1" animBg="1"/>
          <p:bldP spid="3" grpId="2" animBg="1"/>
          <p:bldP spid="4" grpId="0" animBg="1"/>
          <p:bldP spid="4" grpId="1" animBg="1"/>
          <p:bldP spid="4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xit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32" presetClass="emph" presetSubtype="0" repeatCount="indefinite" fill="hold" grpId="1" nodeType="click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47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8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9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0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1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53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5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6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7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5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13" grpId="0"/>
          <p:bldP spid="13" grpId="1"/>
          <p:bldP spid="14" grpId="0"/>
          <p:bldP spid="14" grpId="1"/>
          <p:bldP spid="16" grpId="0"/>
          <p:bldP spid="16" grpId="1"/>
          <p:bldP spid="2" grpId="0" animBg="1"/>
          <p:bldP spid="2" grpId="1" animBg="1"/>
          <p:bldP spid="2" grpId="2" animBg="1"/>
          <p:bldP spid="3" grpId="0" animBg="1"/>
          <p:bldP spid="3" grpId="1" animBg="1"/>
          <p:bldP spid="3" grpId="2" animBg="1"/>
          <p:bldP spid="4" grpId="0" animBg="1"/>
          <p:bldP spid="4" grpId="1" animBg="1"/>
          <p:bldP spid="4" grpId="2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243210" y="350946"/>
            <a:ext cx="37719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Propiedades CSS para TEXTOS</a:t>
            </a:r>
            <a:endParaRPr dirty="0"/>
          </a:p>
        </p:txBody>
      </p:sp>
      <p:sp>
        <p:nvSpPr>
          <p:cNvPr id="25" name="Google Shape;98;p18">
            <a:extLst>
              <a:ext uri="{FF2B5EF4-FFF2-40B4-BE49-F238E27FC236}">
                <a16:creationId xmlns:a16="http://schemas.microsoft.com/office/drawing/2014/main" id="{9E70AFA5-3856-42CA-869C-5B6932397FEC}"/>
              </a:ext>
            </a:extLst>
          </p:cNvPr>
          <p:cNvSpPr txBox="1">
            <a:spLocks/>
          </p:cNvSpPr>
          <p:nvPr/>
        </p:nvSpPr>
        <p:spPr>
          <a:xfrm>
            <a:off x="334335" y="1565393"/>
            <a:ext cx="211930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- </a:t>
            </a:r>
            <a:r>
              <a:rPr lang="es-ES" sz="1800" dirty="0" err="1"/>
              <a:t>word-spacing</a:t>
            </a:r>
            <a:endParaRPr lang="es-ES" sz="1800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2A79447-43A8-42D8-B8B3-F26F3DA88F44}"/>
              </a:ext>
            </a:extLst>
          </p:cNvPr>
          <p:cNvSpPr/>
          <p:nvPr/>
        </p:nvSpPr>
        <p:spPr>
          <a:xfrm>
            <a:off x="136215" y="389388"/>
            <a:ext cx="3711885" cy="79243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Google Shape;98;p18">
            <a:extLst>
              <a:ext uri="{FF2B5EF4-FFF2-40B4-BE49-F238E27FC236}">
                <a16:creationId xmlns:a16="http://schemas.microsoft.com/office/drawing/2014/main" id="{741F80B4-3A9B-4069-91E5-DC6FA08E710C}"/>
              </a:ext>
            </a:extLst>
          </p:cNvPr>
          <p:cNvSpPr txBox="1">
            <a:spLocks/>
          </p:cNvSpPr>
          <p:nvPr/>
        </p:nvSpPr>
        <p:spPr>
          <a:xfrm>
            <a:off x="532455" y="1999110"/>
            <a:ext cx="274414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>
                <a:solidFill>
                  <a:srgbClr val="00B0F0"/>
                </a:solidFill>
              </a:rPr>
              <a:t> </a:t>
            </a:r>
            <a:r>
              <a:rPr lang="es-ES" sz="1800" dirty="0" err="1">
                <a:solidFill>
                  <a:srgbClr val="00B0F0"/>
                </a:solidFill>
              </a:rPr>
              <a:t>word-spacing</a:t>
            </a:r>
            <a:r>
              <a:rPr lang="es-ES" sz="1600" dirty="0">
                <a:solidFill>
                  <a:srgbClr val="00B0F0"/>
                </a:solidFill>
              </a:rPr>
              <a:t>: 5px</a:t>
            </a:r>
            <a:endParaRPr lang="es-ES" sz="1800" dirty="0">
              <a:solidFill>
                <a:srgbClr val="00B0F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A0B3AFD-19C3-4BDC-BEBB-C234AA761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110" y="785605"/>
            <a:ext cx="4481624" cy="4481624"/>
          </a:xfrm>
          <a:prstGeom prst="rect">
            <a:avLst/>
          </a:prstGeom>
        </p:spPr>
      </p:pic>
      <p:sp>
        <p:nvSpPr>
          <p:cNvPr id="14" name="Google Shape;98;p18">
            <a:extLst>
              <a:ext uri="{FF2B5EF4-FFF2-40B4-BE49-F238E27FC236}">
                <a16:creationId xmlns:a16="http://schemas.microsoft.com/office/drawing/2014/main" id="{BC1CAA76-5870-456D-B2D3-6D5C0FF33271}"/>
              </a:ext>
            </a:extLst>
          </p:cNvPr>
          <p:cNvSpPr txBox="1">
            <a:spLocks/>
          </p:cNvSpPr>
          <p:nvPr/>
        </p:nvSpPr>
        <p:spPr>
          <a:xfrm>
            <a:off x="4074170" y="1645855"/>
            <a:ext cx="3938476" cy="21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 err="1"/>
              <a:t>Lorem</a:t>
            </a:r>
            <a:r>
              <a:rPr lang="es-ES" sz="1800" dirty="0"/>
              <a:t> </a:t>
            </a:r>
            <a:r>
              <a:rPr lang="es-ES" sz="1800" dirty="0" err="1"/>
              <a:t>ipsum</a:t>
            </a:r>
            <a:r>
              <a:rPr lang="es-ES" sz="1800" dirty="0"/>
              <a:t> dolor </a:t>
            </a:r>
            <a:r>
              <a:rPr lang="es-ES" sz="1800" dirty="0" err="1"/>
              <a:t>sit</a:t>
            </a:r>
            <a:r>
              <a:rPr lang="es-ES" sz="1800" dirty="0"/>
              <a:t> </a:t>
            </a:r>
            <a:r>
              <a:rPr lang="es-ES" sz="1800" dirty="0" err="1"/>
              <a:t>amet</a:t>
            </a:r>
            <a:r>
              <a:rPr lang="es-ES" sz="1800" dirty="0"/>
              <a:t>, </a:t>
            </a:r>
            <a:r>
              <a:rPr lang="es-ES" sz="1800" dirty="0" err="1"/>
              <a:t>consec</a:t>
            </a:r>
            <a:r>
              <a:rPr lang="es-ES" sz="1800" dirty="0"/>
              <a:t> </a:t>
            </a:r>
            <a:r>
              <a:rPr lang="es-ES" sz="1800" dirty="0" err="1"/>
              <a:t>adipisicing</a:t>
            </a:r>
            <a:r>
              <a:rPr lang="es-ES" sz="1800" dirty="0"/>
              <a:t> </a:t>
            </a:r>
            <a:r>
              <a:rPr lang="es-ES" sz="1800" dirty="0" err="1"/>
              <a:t>elit</a:t>
            </a:r>
            <a:r>
              <a:rPr lang="es-ES" sz="1800" dirty="0"/>
              <a:t>. </a:t>
            </a:r>
            <a:r>
              <a:rPr lang="es-ES" sz="1800" dirty="0" err="1"/>
              <a:t>Cumque</a:t>
            </a:r>
            <a:r>
              <a:rPr lang="es-ES" sz="1800" dirty="0"/>
              <a:t> </a:t>
            </a:r>
            <a:r>
              <a:rPr lang="es-ES" sz="1800" dirty="0" err="1"/>
              <a:t>iusto</a:t>
            </a:r>
            <a:r>
              <a:rPr lang="es-ES" sz="1800" dirty="0"/>
              <a:t>, tempore. </a:t>
            </a:r>
            <a:r>
              <a:rPr lang="es-ES" sz="1800" dirty="0" err="1"/>
              <a:t>Magnam</a:t>
            </a:r>
            <a:r>
              <a:rPr lang="es-ES" sz="1800" dirty="0"/>
              <a:t> molestias, </a:t>
            </a:r>
            <a:r>
              <a:rPr lang="es-ES" sz="1800" dirty="0" err="1"/>
              <a:t>laborum</a:t>
            </a:r>
            <a:r>
              <a:rPr lang="es-ES" sz="1800" dirty="0"/>
              <a:t> </a:t>
            </a:r>
            <a:r>
              <a:rPr lang="es-ES" sz="1800" dirty="0" err="1"/>
              <a:t>fugit</a:t>
            </a:r>
            <a:r>
              <a:rPr lang="es-ES" sz="1800" dirty="0"/>
              <a:t> </a:t>
            </a:r>
            <a:r>
              <a:rPr lang="es-ES" sz="1800" dirty="0" err="1"/>
              <a:t>quidem</a:t>
            </a:r>
            <a:r>
              <a:rPr lang="es-ES" sz="1800" dirty="0"/>
              <a:t> </a:t>
            </a:r>
            <a:r>
              <a:rPr lang="es-ES" sz="1800" dirty="0" err="1"/>
              <a:t>fugiat</a:t>
            </a:r>
            <a:r>
              <a:rPr lang="es-ES" sz="1800" dirty="0"/>
              <a:t>, </a:t>
            </a:r>
            <a:r>
              <a:rPr lang="es-ES" sz="1800" dirty="0" err="1"/>
              <a:t>beatae</a:t>
            </a:r>
            <a:r>
              <a:rPr lang="es-ES" sz="1800" dirty="0"/>
              <a:t> </a:t>
            </a:r>
            <a:r>
              <a:rPr lang="es-ES" sz="1800" dirty="0" err="1"/>
              <a:t>aliquid</a:t>
            </a:r>
            <a:r>
              <a:rPr lang="es-ES" sz="1800" dirty="0"/>
              <a:t> </a:t>
            </a:r>
            <a:r>
              <a:rPr lang="es-ES" sz="1800" dirty="0" err="1"/>
              <a:t>minus</a:t>
            </a:r>
            <a:r>
              <a:rPr lang="es-ES" sz="1800" dirty="0"/>
              <a:t> </a:t>
            </a:r>
            <a:r>
              <a:rPr lang="es-ES" sz="1800" dirty="0" err="1"/>
              <a:t>mollitia</a:t>
            </a:r>
            <a:r>
              <a:rPr lang="es-ES" sz="1800" dirty="0"/>
              <a:t>.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16" name="Google Shape;98;p18">
            <a:extLst>
              <a:ext uri="{FF2B5EF4-FFF2-40B4-BE49-F238E27FC236}">
                <a16:creationId xmlns:a16="http://schemas.microsoft.com/office/drawing/2014/main" id="{FF8A71CD-806C-422E-ADDB-BFFABFC62D3B}"/>
              </a:ext>
            </a:extLst>
          </p:cNvPr>
          <p:cNvSpPr txBox="1">
            <a:spLocks/>
          </p:cNvSpPr>
          <p:nvPr/>
        </p:nvSpPr>
        <p:spPr>
          <a:xfrm>
            <a:off x="4074170" y="1630420"/>
            <a:ext cx="3938476" cy="21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 err="1"/>
              <a:t>Lorem</a:t>
            </a:r>
            <a:r>
              <a:rPr lang="es-ES" sz="1800" dirty="0"/>
              <a:t>    </a:t>
            </a:r>
            <a:r>
              <a:rPr lang="es-ES" sz="1800" dirty="0" err="1"/>
              <a:t>ipsum</a:t>
            </a:r>
            <a:r>
              <a:rPr lang="es-ES" sz="1800" dirty="0"/>
              <a:t>   dolor   </a:t>
            </a:r>
            <a:r>
              <a:rPr lang="es-ES" sz="1800" dirty="0" err="1"/>
              <a:t>sit</a:t>
            </a:r>
            <a:r>
              <a:rPr lang="es-ES" sz="1800" dirty="0"/>
              <a:t>   </a:t>
            </a:r>
            <a:r>
              <a:rPr lang="es-ES" sz="1800" dirty="0" err="1"/>
              <a:t>amet</a:t>
            </a:r>
            <a:r>
              <a:rPr lang="es-ES" sz="1800" dirty="0"/>
              <a:t> ,   </a:t>
            </a:r>
            <a:r>
              <a:rPr lang="es-ES" sz="1800" dirty="0" err="1"/>
              <a:t>consec</a:t>
            </a:r>
            <a:r>
              <a:rPr lang="es-ES" sz="1800" dirty="0"/>
              <a:t>   </a:t>
            </a:r>
            <a:r>
              <a:rPr lang="es-ES" sz="1800" dirty="0" err="1"/>
              <a:t>adipisicing</a:t>
            </a:r>
            <a:r>
              <a:rPr lang="es-ES" sz="1800" dirty="0"/>
              <a:t>   </a:t>
            </a:r>
            <a:r>
              <a:rPr lang="es-ES" sz="1800" dirty="0" err="1"/>
              <a:t>elit</a:t>
            </a:r>
            <a:r>
              <a:rPr lang="es-ES" sz="1800" dirty="0"/>
              <a:t> .   </a:t>
            </a:r>
            <a:r>
              <a:rPr lang="es-ES" sz="1800" dirty="0" err="1"/>
              <a:t>Cumque</a:t>
            </a:r>
            <a:r>
              <a:rPr lang="es-ES" sz="1800" dirty="0"/>
              <a:t>   </a:t>
            </a:r>
            <a:r>
              <a:rPr lang="es-ES" sz="1800" dirty="0" err="1"/>
              <a:t>iusto</a:t>
            </a:r>
            <a:r>
              <a:rPr lang="es-ES" sz="1800" dirty="0"/>
              <a:t> ,   tempore .   </a:t>
            </a:r>
            <a:r>
              <a:rPr lang="es-ES" sz="1800" dirty="0" err="1"/>
              <a:t>Magnam</a:t>
            </a:r>
            <a:r>
              <a:rPr lang="es-ES" sz="1800" dirty="0"/>
              <a:t>   molestias ,   </a:t>
            </a:r>
            <a:r>
              <a:rPr lang="es-ES" sz="1800" dirty="0" err="1"/>
              <a:t>laborum</a:t>
            </a:r>
            <a:r>
              <a:rPr lang="es-ES" sz="1800" dirty="0"/>
              <a:t>   </a:t>
            </a:r>
            <a:r>
              <a:rPr lang="es-ES" sz="1800" dirty="0" err="1"/>
              <a:t>fugit</a:t>
            </a:r>
            <a:r>
              <a:rPr lang="es-ES" sz="1800" dirty="0"/>
              <a:t>   </a:t>
            </a:r>
            <a:r>
              <a:rPr lang="es-ES" sz="1800" dirty="0" err="1"/>
              <a:t>quidem</a:t>
            </a:r>
            <a:r>
              <a:rPr lang="es-ES" sz="1800" dirty="0"/>
              <a:t>   </a:t>
            </a:r>
            <a:r>
              <a:rPr lang="es-ES" sz="1800" dirty="0" err="1"/>
              <a:t>fugiat</a:t>
            </a:r>
            <a:r>
              <a:rPr lang="es-ES" sz="1800" dirty="0"/>
              <a:t> ,   </a:t>
            </a:r>
            <a:r>
              <a:rPr lang="es-ES" sz="1800" dirty="0" err="1"/>
              <a:t>beatae</a:t>
            </a:r>
            <a:r>
              <a:rPr lang="es-ES" sz="1800" dirty="0"/>
              <a:t>   </a:t>
            </a:r>
            <a:r>
              <a:rPr lang="es-ES" sz="1800" dirty="0" err="1"/>
              <a:t>aliquid</a:t>
            </a:r>
            <a:r>
              <a:rPr lang="es-ES" sz="1800" dirty="0"/>
              <a:t>   </a:t>
            </a:r>
            <a:r>
              <a:rPr lang="es-ES" sz="1800" dirty="0" err="1"/>
              <a:t>minus</a:t>
            </a:r>
            <a:r>
              <a:rPr lang="es-ES" sz="1800" dirty="0"/>
              <a:t>   </a:t>
            </a:r>
            <a:r>
              <a:rPr lang="es-ES" sz="1800" dirty="0" err="1"/>
              <a:t>mollitia</a:t>
            </a:r>
            <a:r>
              <a:rPr lang="es-ES" sz="1800" dirty="0"/>
              <a:t>.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E59987C4-43F1-438F-AA36-9D1457A0BF8C}"/>
              </a:ext>
            </a:extLst>
          </p:cNvPr>
          <p:cNvSpPr/>
          <p:nvPr/>
        </p:nvSpPr>
        <p:spPr>
          <a:xfrm>
            <a:off x="5081327" y="1645855"/>
            <a:ext cx="45719" cy="130057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7362C4FB-74DB-4A3D-BF90-0D61B8C8C013}"/>
              </a:ext>
            </a:extLst>
          </p:cNvPr>
          <p:cNvSpPr/>
          <p:nvPr/>
        </p:nvSpPr>
        <p:spPr>
          <a:xfrm>
            <a:off x="5949864" y="1645855"/>
            <a:ext cx="45719" cy="130057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3195D034-25F7-4E5E-87A0-2A55AA10DE52}"/>
              </a:ext>
            </a:extLst>
          </p:cNvPr>
          <p:cNvSpPr/>
          <p:nvPr/>
        </p:nvSpPr>
        <p:spPr>
          <a:xfrm>
            <a:off x="6710309" y="1645855"/>
            <a:ext cx="45719" cy="130057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241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xit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32" presetClass="emph" presetSubtype="0" repeatCount="indefinite" fill="hold" grpId="1" nodeType="click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47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8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9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0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1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53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5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6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7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5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13" grpId="0"/>
          <p:bldP spid="13" grpId="1"/>
          <p:bldP spid="14" grpId="0"/>
          <p:bldP spid="14" grpId="1"/>
          <p:bldP spid="16" grpId="0"/>
          <p:bldP spid="16" grpId="1"/>
          <p:bldP spid="2" grpId="0" animBg="1"/>
          <p:bldP spid="2" grpId="1" animBg="1"/>
          <p:bldP spid="2" grpId="2" animBg="1"/>
          <p:bldP spid="3" grpId="0" animBg="1"/>
          <p:bldP spid="3" grpId="1" animBg="1"/>
          <p:bldP spid="3" grpId="2" animBg="1"/>
          <p:bldP spid="4" grpId="0" animBg="1"/>
          <p:bldP spid="4" grpId="1" animBg="1"/>
          <p:bldP spid="4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xit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32" presetClass="emph" presetSubtype="0" repeatCount="indefinite" fill="hold" grpId="1" nodeType="click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47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8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9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0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1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53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5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6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7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5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13" grpId="0"/>
          <p:bldP spid="13" grpId="1"/>
          <p:bldP spid="14" grpId="0"/>
          <p:bldP spid="14" grpId="1"/>
          <p:bldP spid="16" grpId="0"/>
          <p:bldP spid="16" grpId="1"/>
          <p:bldP spid="2" grpId="0" animBg="1"/>
          <p:bldP spid="2" grpId="1" animBg="1"/>
          <p:bldP spid="2" grpId="2" animBg="1"/>
          <p:bldP spid="3" grpId="0" animBg="1"/>
          <p:bldP spid="3" grpId="1" animBg="1"/>
          <p:bldP spid="3" grpId="2" animBg="1"/>
          <p:bldP spid="4" grpId="0" animBg="1"/>
          <p:bldP spid="4" grpId="1" animBg="1"/>
          <p:bldP spid="4" grpId="2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243210" y="350946"/>
            <a:ext cx="37719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Propiedades CSS para TEXTOS</a:t>
            </a:r>
            <a:endParaRPr dirty="0"/>
          </a:p>
        </p:txBody>
      </p:sp>
      <p:sp>
        <p:nvSpPr>
          <p:cNvPr id="25" name="Google Shape;98;p18">
            <a:extLst>
              <a:ext uri="{FF2B5EF4-FFF2-40B4-BE49-F238E27FC236}">
                <a16:creationId xmlns:a16="http://schemas.microsoft.com/office/drawing/2014/main" id="{9E70AFA5-3856-42CA-869C-5B6932397FEC}"/>
              </a:ext>
            </a:extLst>
          </p:cNvPr>
          <p:cNvSpPr txBox="1">
            <a:spLocks/>
          </p:cNvSpPr>
          <p:nvPr/>
        </p:nvSpPr>
        <p:spPr>
          <a:xfrm>
            <a:off x="334335" y="1565393"/>
            <a:ext cx="231742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- Text-</a:t>
            </a:r>
            <a:r>
              <a:rPr lang="es-ES" sz="1800" dirty="0" err="1"/>
              <a:t>transform</a:t>
            </a:r>
            <a:endParaRPr lang="es-ES" sz="1800" dirty="0"/>
          </a:p>
          <a:p>
            <a:pPr marL="139700" indent="0">
              <a:buNone/>
            </a:pPr>
            <a:endParaRPr lang="es-ES" sz="1800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2A79447-43A8-42D8-B8B3-F26F3DA88F44}"/>
              </a:ext>
            </a:extLst>
          </p:cNvPr>
          <p:cNvSpPr/>
          <p:nvPr/>
        </p:nvSpPr>
        <p:spPr>
          <a:xfrm>
            <a:off x="136215" y="389388"/>
            <a:ext cx="3711885" cy="79243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Google Shape;98;p18">
            <a:extLst>
              <a:ext uri="{FF2B5EF4-FFF2-40B4-BE49-F238E27FC236}">
                <a16:creationId xmlns:a16="http://schemas.microsoft.com/office/drawing/2014/main" id="{741F80B4-3A9B-4069-91E5-DC6FA08E710C}"/>
              </a:ext>
            </a:extLst>
          </p:cNvPr>
          <p:cNvSpPr txBox="1">
            <a:spLocks/>
          </p:cNvSpPr>
          <p:nvPr/>
        </p:nvSpPr>
        <p:spPr>
          <a:xfrm>
            <a:off x="181934" y="2116524"/>
            <a:ext cx="3029452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 </a:t>
            </a:r>
            <a:r>
              <a:rPr lang="es-ES" sz="1600" dirty="0" err="1">
                <a:solidFill>
                  <a:srgbClr val="00B0F0"/>
                </a:solidFill>
              </a:rPr>
              <a:t>text-transform</a:t>
            </a:r>
            <a:r>
              <a:rPr lang="es-ES" sz="1600" dirty="0">
                <a:solidFill>
                  <a:srgbClr val="00B0F0"/>
                </a:solidFill>
              </a:rPr>
              <a:t>: </a:t>
            </a:r>
            <a:r>
              <a:rPr lang="es-ES" sz="1600" dirty="0" err="1">
                <a:solidFill>
                  <a:srgbClr val="00B0F0"/>
                </a:solidFill>
              </a:rPr>
              <a:t>uppercase</a:t>
            </a:r>
            <a:endParaRPr lang="es-ES" sz="1800" dirty="0">
              <a:solidFill>
                <a:srgbClr val="00B0F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59E9B6A-206A-4BAA-B76B-66C0C6767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110" y="785605"/>
            <a:ext cx="4481624" cy="4481624"/>
          </a:xfrm>
          <a:prstGeom prst="rect">
            <a:avLst/>
          </a:prstGeom>
        </p:spPr>
      </p:pic>
      <p:sp>
        <p:nvSpPr>
          <p:cNvPr id="14" name="Google Shape;98;p18">
            <a:extLst>
              <a:ext uri="{FF2B5EF4-FFF2-40B4-BE49-F238E27FC236}">
                <a16:creationId xmlns:a16="http://schemas.microsoft.com/office/drawing/2014/main" id="{BC1CAA76-5870-456D-B2D3-6D5C0FF33271}"/>
              </a:ext>
            </a:extLst>
          </p:cNvPr>
          <p:cNvSpPr txBox="1">
            <a:spLocks/>
          </p:cNvSpPr>
          <p:nvPr/>
        </p:nvSpPr>
        <p:spPr>
          <a:xfrm>
            <a:off x="4488653" y="1727041"/>
            <a:ext cx="3542827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cap="all" dirty="0"/>
              <a:t>LOREM IPSUM DOLOR SIT AMET.</a:t>
            </a:r>
            <a:endParaRPr lang="es-ES" b="1" dirty="0"/>
          </a:p>
        </p:txBody>
      </p:sp>
      <p:sp>
        <p:nvSpPr>
          <p:cNvPr id="15" name="Google Shape;98;p18">
            <a:extLst>
              <a:ext uri="{FF2B5EF4-FFF2-40B4-BE49-F238E27FC236}">
                <a16:creationId xmlns:a16="http://schemas.microsoft.com/office/drawing/2014/main" id="{FC47AAB1-7695-44C5-B7B9-C74032F6C34E}"/>
              </a:ext>
            </a:extLst>
          </p:cNvPr>
          <p:cNvSpPr txBox="1">
            <a:spLocks/>
          </p:cNvSpPr>
          <p:nvPr/>
        </p:nvSpPr>
        <p:spPr>
          <a:xfrm>
            <a:off x="191237" y="2606662"/>
            <a:ext cx="331564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 </a:t>
            </a:r>
            <a:r>
              <a:rPr lang="es-ES" sz="1600" dirty="0" err="1">
                <a:solidFill>
                  <a:srgbClr val="00B0F0"/>
                </a:solidFill>
              </a:rPr>
              <a:t>text-transform</a:t>
            </a:r>
            <a:r>
              <a:rPr lang="es-ES" sz="1600" dirty="0">
                <a:solidFill>
                  <a:srgbClr val="00B0F0"/>
                </a:solidFill>
              </a:rPr>
              <a:t>: </a:t>
            </a:r>
            <a:r>
              <a:rPr lang="es-ES" sz="1600" dirty="0" err="1">
                <a:solidFill>
                  <a:srgbClr val="00B0F0"/>
                </a:solidFill>
              </a:rPr>
              <a:t>lowercase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17" name="Google Shape;98;p18">
            <a:extLst>
              <a:ext uri="{FF2B5EF4-FFF2-40B4-BE49-F238E27FC236}">
                <a16:creationId xmlns:a16="http://schemas.microsoft.com/office/drawing/2014/main" id="{12032323-F314-4D45-8662-1C6861222F00}"/>
              </a:ext>
            </a:extLst>
          </p:cNvPr>
          <p:cNvSpPr txBox="1">
            <a:spLocks/>
          </p:cNvSpPr>
          <p:nvPr/>
        </p:nvSpPr>
        <p:spPr>
          <a:xfrm>
            <a:off x="191237" y="3096800"/>
            <a:ext cx="3029452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 </a:t>
            </a:r>
            <a:r>
              <a:rPr lang="es-ES" sz="1600" dirty="0" err="1">
                <a:solidFill>
                  <a:srgbClr val="00B0F0"/>
                </a:solidFill>
              </a:rPr>
              <a:t>text-transform</a:t>
            </a:r>
            <a:r>
              <a:rPr lang="es-ES" sz="1600" dirty="0">
                <a:solidFill>
                  <a:srgbClr val="00B0F0"/>
                </a:solidFill>
              </a:rPr>
              <a:t>: </a:t>
            </a:r>
            <a:r>
              <a:rPr lang="es-ES" sz="1600" dirty="0" err="1">
                <a:solidFill>
                  <a:srgbClr val="00B0F0"/>
                </a:solidFill>
              </a:rPr>
              <a:t>capitalize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19" name="Google Shape;98;p18">
            <a:extLst>
              <a:ext uri="{FF2B5EF4-FFF2-40B4-BE49-F238E27FC236}">
                <a16:creationId xmlns:a16="http://schemas.microsoft.com/office/drawing/2014/main" id="{13225D62-F66C-4664-A3B8-7BCB3B66B433}"/>
              </a:ext>
            </a:extLst>
          </p:cNvPr>
          <p:cNvSpPr txBox="1">
            <a:spLocks/>
          </p:cNvSpPr>
          <p:nvPr/>
        </p:nvSpPr>
        <p:spPr>
          <a:xfrm>
            <a:off x="4488652" y="2207651"/>
            <a:ext cx="3116108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da-DK" dirty="0"/>
              <a:t>lorem ipsum dolor sit amet.</a:t>
            </a:r>
            <a:endParaRPr lang="es-ES" b="1" dirty="0"/>
          </a:p>
        </p:txBody>
      </p:sp>
      <p:sp>
        <p:nvSpPr>
          <p:cNvPr id="20" name="Google Shape;98;p18">
            <a:extLst>
              <a:ext uri="{FF2B5EF4-FFF2-40B4-BE49-F238E27FC236}">
                <a16:creationId xmlns:a16="http://schemas.microsoft.com/office/drawing/2014/main" id="{AA6CF962-7945-4B34-9CBF-3FDD836AC754}"/>
              </a:ext>
            </a:extLst>
          </p:cNvPr>
          <p:cNvSpPr txBox="1">
            <a:spLocks/>
          </p:cNvSpPr>
          <p:nvPr/>
        </p:nvSpPr>
        <p:spPr>
          <a:xfrm>
            <a:off x="4488651" y="2688261"/>
            <a:ext cx="3116108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da-DK" dirty="0"/>
              <a:t>Lorem Ipsum Dolor Sit Amet.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24300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13" grpId="0"/>
          <p:bldP spid="13" grpId="1"/>
          <p:bldP spid="14" grpId="0"/>
          <p:bldP spid="14" grpId="1"/>
          <p:bldP spid="15" grpId="0"/>
          <p:bldP spid="15" grpId="1"/>
          <p:bldP spid="17" grpId="0"/>
          <p:bldP spid="17" grpId="1"/>
          <p:bldP spid="19" grpId="0"/>
          <p:bldP spid="19" grpId="1"/>
          <p:bldP spid="20" grpId="0"/>
          <p:bldP spid="20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13" grpId="0"/>
          <p:bldP spid="13" grpId="1"/>
          <p:bldP spid="14" grpId="0"/>
          <p:bldP spid="14" grpId="1"/>
          <p:bldP spid="15" grpId="0"/>
          <p:bldP spid="15" grpId="1"/>
          <p:bldP spid="17" grpId="0"/>
          <p:bldP spid="17" grpId="1"/>
          <p:bldP spid="19" grpId="0"/>
          <p:bldP spid="19" grpId="1"/>
          <p:bldP spid="20" grpId="0"/>
          <p:bldP spid="20" grpId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243210" y="350946"/>
            <a:ext cx="37719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Propiedades CSS para TEXTOS</a:t>
            </a:r>
            <a:endParaRPr dirty="0"/>
          </a:p>
        </p:txBody>
      </p:sp>
      <p:sp>
        <p:nvSpPr>
          <p:cNvPr id="25" name="Google Shape;98;p18">
            <a:extLst>
              <a:ext uri="{FF2B5EF4-FFF2-40B4-BE49-F238E27FC236}">
                <a16:creationId xmlns:a16="http://schemas.microsoft.com/office/drawing/2014/main" id="{9E70AFA5-3856-42CA-869C-5B6932397FEC}"/>
              </a:ext>
            </a:extLst>
          </p:cNvPr>
          <p:cNvSpPr txBox="1">
            <a:spLocks/>
          </p:cNvSpPr>
          <p:nvPr/>
        </p:nvSpPr>
        <p:spPr>
          <a:xfrm>
            <a:off x="334335" y="1565393"/>
            <a:ext cx="231742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- Line-</a:t>
            </a:r>
            <a:r>
              <a:rPr lang="es-ES" sz="1800" dirty="0" err="1"/>
              <a:t>height</a:t>
            </a:r>
            <a:endParaRPr lang="es-ES" sz="1800" dirty="0"/>
          </a:p>
          <a:p>
            <a:pPr marL="139700" indent="0">
              <a:buNone/>
            </a:pPr>
            <a:endParaRPr lang="es-ES" sz="1800" dirty="0"/>
          </a:p>
          <a:p>
            <a:pPr marL="139700" indent="0">
              <a:buNone/>
            </a:pPr>
            <a:endParaRPr lang="es-ES" sz="1800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2A79447-43A8-42D8-B8B3-F26F3DA88F44}"/>
              </a:ext>
            </a:extLst>
          </p:cNvPr>
          <p:cNvSpPr/>
          <p:nvPr/>
        </p:nvSpPr>
        <p:spPr>
          <a:xfrm>
            <a:off x="136215" y="389388"/>
            <a:ext cx="3711885" cy="79243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Google Shape;98;p18">
            <a:extLst>
              <a:ext uri="{FF2B5EF4-FFF2-40B4-BE49-F238E27FC236}">
                <a16:creationId xmlns:a16="http://schemas.microsoft.com/office/drawing/2014/main" id="{741F80B4-3A9B-4069-91E5-DC6FA08E710C}"/>
              </a:ext>
            </a:extLst>
          </p:cNvPr>
          <p:cNvSpPr txBox="1">
            <a:spLocks/>
          </p:cNvSpPr>
          <p:nvPr/>
        </p:nvSpPr>
        <p:spPr>
          <a:xfrm>
            <a:off x="181934" y="2116524"/>
            <a:ext cx="3029452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 </a:t>
            </a:r>
            <a:r>
              <a:rPr lang="es-ES" sz="1600" dirty="0">
                <a:solidFill>
                  <a:srgbClr val="00B0F0"/>
                </a:solidFill>
              </a:rPr>
              <a:t>line-</a:t>
            </a:r>
            <a:r>
              <a:rPr lang="es-ES" sz="1600" dirty="0" err="1">
                <a:solidFill>
                  <a:srgbClr val="00B0F0"/>
                </a:solidFill>
              </a:rPr>
              <a:t>height</a:t>
            </a:r>
            <a:r>
              <a:rPr lang="es-ES" sz="1600" dirty="0">
                <a:solidFill>
                  <a:srgbClr val="00B0F0"/>
                </a:solidFill>
              </a:rPr>
              <a:t>: normal</a:t>
            </a:r>
            <a:endParaRPr lang="es-ES" sz="1800" dirty="0">
              <a:solidFill>
                <a:srgbClr val="00B0F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59E9B6A-206A-4BAA-B76B-66C0C6767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110" y="785605"/>
            <a:ext cx="4481624" cy="4481624"/>
          </a:xfrm>
          <a:prstGeom prst="rect">
            <a:avLst/>
          </a:prstGeom>
        </p:spPr>
      </p:pic>
      <p:sp>
        <p:nvSpPr>
          <p:cNvPr id="14" name="Google Shape;98;p18">
            <a:extLst>
              <a:ext uri="{FF2B5EF4-FFF2-40B4-BE49-F238E27FC236}">
                <a16:creationId xmlns:a16="http://schemas.microsoft.com/office/drawing/2014/main" id="{BC1CAA76-5870-456D-B2D3-6D5C0FF33271}"/>
              </a:ext>
            </a:extLst>
          </p:cNvPr>
          <p:cNvSpPr txBox="1">
            <a:spLocks/>
          </p:cNvSpPr>
          <p:nvPr/>
        </p:nvSpPr>
        <p:spPr>
          <a:xfrm>
            <a:off x="4488650" y="1727040"/>
            <a:ext cx="3542827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n-US" dirty="0" err="1"/>
              <a:t>Esto</a:t>
            </a:r>
            <a:r>
              <a:rPr lang="en-US" dirty="0"/>
              <a:t> es un </a:t>
            </a:r>
            <a:r>
              <a:rPr lang="en-US" dirty="0" err="1"/>
              <a:t>párrafo</a:t>
            </a:r>
            <a:r>
              <a:rPr lang="en-US" dirty="0"/>
              <a:t> con line-height </a:t>
            </a:r>
            <a:r>
              <a:rPr lang="en-US" dirty="0" err="1"/>
              <a:t>estándar</a:t>
            </a:r>
            <a:r>
              <a:rPr lang="en-US" dirty="0"/>
              <a:t>. </a:t>
            </a:r>
            <a:r>
              <a:rPr lang="en-US" dirty="0" err="1"/>
              <a:t>Suele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entre 110% y el 120%</a:t>
            </a:r>
            <a:endParaRPr lang="es-ES" b="1" dirty="0"/>
          </a:p>
        </p:txBody>
      </p:sp>
      <p:sp>
        <p:nvSpPr>
          <p:cNvPr id="15" name="Google Shape;98;p18">
            <a:extLst>
              <a:ext uri="{FF2B5EF4-FFF2-40B4-BE49-F238E27FC236}">
                <a16:creationId xmlns:a16="http://schemas.microsoft.com/office/drawing/2014/main" id="{FC47AAB1-7695-44C5-B7B9-C74032F6C34E}"/>
              </a:ext>
            </a:extLst>
          </p:cNvPr>
          <p:cNvSpPr txBox="1">
            <a:spLocks/>
          </p:cNvSpPr>
          <p:nvPr/>
        </p:nvSpPr>
        <p:spPr>
          <a:xfrm>
            <a:off x="191237" y="2606662"/>
            <a:ext cx="331564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 </a:t>
            </a:r>
            <a:r>
              <a:rPr lang="es-ES" sz="1600" dirty="0">
                <a:solidFill>
                  <a:srgbClr val="00B0F0"/>
                </a:solidFill>
              </a:rPr>
              <a:t>line-</a:t>
            </a:r>
            <a:r>
              <a:rPr lang="es-ES" sz="1600" dirty="0" err="1">
                <a:solidFill>
                  <a:srgbClr val="00B0F0"/>
                </a:solidFill>
              </a:rPr>
              <a:t>height</a:t>
            </a:r>
            <a:r>
              <a:rPr lang="es-ES" sz="1600" dirty="0">
                <a:solidFill>
                  <a:srgbClr val="00B0F0"/>
                </a:solidFill>
              </a:rPr>
              <a:t>: 1.6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19" name="Google Shape;98;p18">
            <a:extLst>
              <a:ext uri="{FF2B5EF4-FFF2-40B4-BE49-F238E27FC236}">
                <a16:creationId xmlns:a16="http://schemas.microsoft.com/office/drawing/2014/main" id="{13225D62-F66C-4664-A3B8-7BCB3B66B433}"/>
              </a:ext>
            </a:extLst>
          </p:cNvPr>
          <p:cNvSpPr txBox="1">
            <a:spLocks/>
          </p:cNvSpPr>
          <p:nvPr/>
        </p:nvSpPr>
        <p:spPr>
          <a:xfrm>
            <a:off x="4488650" y="2571750"/>
            <a:ext cx="3329469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lnSpc>
                <a:spcPct val="150000"/>
              </a:lnSpc>
              <a:buNone/>
            </a:pPr>
            <a:r>
              <a:rPr lang="en-US" dirty="0" err="1"/>
              <a:t>Esto</a:t>
            </a:r>
            <a:r>
              <a:rPr lang="en-US" dirty="0"/>
              <a:t> es un </a:t>
            </a:r>
            <a:r>
              <a:rPr lang="en-US" dirty="0" err="1"/>
              <a:t>párrafo</a:t>
            </a:r>
            <a:r>
              <a:rPr lang="en-US" dirty="0"/>
              <a:t> con line-height a </a:t>
            </a:r>
            <a:r>
              <a:rPr lang="en-US" dirty="0" err="1"/>
              <a:t>escala</a:t>
            </a:r>
            <a:r>
              <a:rPr lang="en-US" dirty="0"/>
              <a:t> 1.6. Es un </a:t>
            </a:r>
            <a:r>
              <a:rPr lang="en-US" dirty="0" err="1"/>
              <a:t>formato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.</a:t>
            </a:r>
            <a:endParaRPr lang="es-ES" b="1" dirty="0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2FA0C7A8-4F34-4083-8879-64ED288B9084}"/>
              </a:ext>
            </a:extLst>
          </p:cNvPr>
          <p:cNvSpPr/>
          <p:nvPr/>
        </p:nvSpPr>
        <p:spPr>
          <a:xfrm rot="16200000">
            <a:off x="4549140" y="2028636"/>
            <a:ext cx="45719" cy="130057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933144D2-70DA-4814-AB44-89ED7F3634C1}"/>
              </a:ext>
            </a:extLst>
          </p:cNvPr>
          <p:cNvSpPr/>
          <p:nvPr/>
        </p:nvSpPr>
        <p:spPr>
          <a:xfrm rot="16200000">
            <a:off x="4549139" y="2268353"/>
            <a:ext cx="45719" cy="130057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Google Shape;98;p18">
            <a:extLst>
              <a:ext uri="{FF2B5EF4-FFF2-40B4-BE49-F238E27FC236}">
                <a16:creationId xmlns:a16="http://schemas.microsoft.com/office/drawing/2014/main" id="{E285CB8B-A544-472F-8240-866A9A3A7DD0}"/>
              </a:ext>
            </a:extLst>
          </p:cNvPr>
          <p:cNvSpPr txBox="1">
            <a:spLocks/>
          </p:cNvSpPr>
          <p:nvPr/>
        </p:nvSpPr>
        <p:spPr>
          <a:xfrm>
            <a:off x="191237" y="3096800"/>
            <a:ext cx="331564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 </a:t>
            </a:r>
            <a:r>
              <a:rPr lang="es-ES" sz="1600" dirty="0">
                <a:solidFill>
                  <a:srgbClr val="00B0F0"/>
                </a:solidFill>
              </a:rPr>
              <a:t>line-</a:t>
            </a:r>
            <a:r>
              <a:rPr lang="es-ES" sz="1600" dirty="0" err="1">
                <a:solidFill>
                  <a:srgbClr val="00B0F0"/>
                </a:solidFill>
              </a:rPr>
              <a:t>height</a:t>
            </a:r>
            <a:r>
              <a:rPr lang="es-ES" sz="1600" dirty="0">
                <a:solidFill>
                  <a:srgbClr val="00B0F0"/>
                </a:solidFill>
              </a:rPr>
              <a:t>: 80%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21" name="Google Shape;98;p18">
            <a:extLst>
              <a:ext uri="{FF2B5EF4-FFF2-40B4-BE49-F238E27FC236}">
                <a16:creationId xmlns:a16="http://schemas.microsoft.com/office/drawing/2014/main" id="{0372069E-C997-4B64-A179-AFA6E1031E96}"/>
              </a:ext>
            </a:extLst>
          </p:cNvPr>
          <p:cNvSpPr txBox="1">
            <a:spLocks/>
          </p:cNvSpPr>
          <p:nvPr/>
        </p:nvSpPr>
        <p:spPr>
          <a:xfrm>
            <a:off x="4506970" y="3176743"/>
            <a:ext cx="3329469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lnSpc>
                <a:spcPct val="150000"/>
              </a:lnSpc>
              <a:buNone/>
            </a:pPr>
            <a:r>
              <a:rPr lang="en-US" dirty="0" err="1"/>
              <a:t>Esto</a:t>
            </a:r>
            <a:r>
              <a:rPr lang="en-US" dirty="0"/>
              <a:t> es un </a:t>
            </a:r>
            <a:r>
              <a:rPr lang="en-US" dirty="0" err="1"/>
              <a:t>párrafo</a:t>
            </a:r>
            <a:r>
              <a:rPr lang="en-US" dirty="0"/>
              <a:t> con line-height</a:t>
            </a:r>
            <a:endParaRPr lang="es-ES" b="1" dirty="0"/>
          </a:p>
        </p:txBody>
      </p:sp>
      <p:sp>
        <p:nvSpPr>
          <p:cNvPr id="22" name="Google Shape;98;p18">
            <a:extLst>
              <a:ext uri="{FF2B5EF4-FFF2-40B4-BE49-F238E27FC236}">
                <a16:creationId xmlns:a16="http://schemas.microsoft.com/office/drawing/2014/main" id="{8E8988E5-04E3-499B-A8F3-910033B458AC}"/>
              </a:ext>
            </a:extLst>
          </p:cNvPr>
          <p:cNvSpPr txBox="1">
            <a:spLocks/>
          </p:cNvSpPr>
          <p:nvPr/>
        </p:nvSpPr>
        <p:spPr>
          <a:xfrm>
            <a:off x="4506970" y="3313107"/>
            <a:ext cx="3329469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lnSpc>
                <a:spcPct val="150000"/>
              </a:lnSpc>
              <a:buNone/>
            </a:pPr>
            <a:r>
              <a:rPr lang="es-ES" b="1" dirty="0"/>
              <a:t>al 80%. Las líneas  se juntan.</a:t>
            </a:r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CD560D8B-CD7E-45CE-9691-7EE1FD3449B7}"/>
              </a:ext>
            </a:extLst>
          </p:cNvPr>
          <p:cNvSpPr/>
          <p:nvPr/>
        </p:nvSpPr>
        <p:spPr>
          <a:xfrm rot="16200000">
            <a:off x="4549139" y="2952491"/>
            <a:ext cx="45719" cy="130057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994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5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6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7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8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9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4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4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5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6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7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8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9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6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6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7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7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8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0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0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13" grpId="0"/>
          <p:bldP spid="13" grpId="1"/>
          <p:bldP spid="14" grpId="0"/>
          <p:bldP spid="14" grpId="1"/>
          <p:bldP spid="15" grpId="0"/>
          <p:bldP spid="15" grpId="1"/>
          <p:bldP spid="19" grpId="0"/>
          <p:bldP spid="19" grpId="1"/>
          <p:bldP spid="12" grpId="1" animBg="1"/>
          <p:bldP spid="12" grpId="2" animBg="1"/>
          <p:bldP spid="12" grpId="3" animBg="1"/>
          <p:bldP spid="16" grpId="1" animBg="1"/>
          <p:bldP spid="16" grpId="2" animBg="1"/>
          <p:bldP spid="16" grpId="3" animBg="1"/>
          <p:bldP spid="18" grpId="0"/>
          <p:bldP spid="18" grpId="1"/>
          <p:bldP spid="21" grpId="0"/>
          <p:bldP spid="21" grpId="1"/>
          <p:bldP spid="22" grpId="0"/>
          <p:bldP spid="22" grpId="1"/>
          <p:bldP spid="23" grpId="1" animBg="1"/>
          <p:bldP spid="23" grpId="2" animBg="1"/>
          <p:bldP spid="23" grpId="3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5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6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7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8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9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5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6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7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8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9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7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7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8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0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0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13" grpId="0"/>
          <p:bldP spid="13" grpId="1"/>
          <p:bldP spid="14" grpId="0"/>
          <p:bldP spid="14" grpId="1"/>
          <p:bldP spid="15" grpId="0"/>
          <p:bldP spid="15" grpId="1"/>
          <p:bldP spid="19" grpId="0"/>
          <p:bldP spid="19" grpId="1"/>
          <p:bldP spid="12" grpId="1" animBg="1"/>
          <p:bldP spid="12" grpId="2" animBg="1"/>
          <p:bldP spid="12" grpId="3" animBg="1"/>
          <p:bldP spid="16" grpId="1" animBg="1"/>
          <p:bldP spid="16" grpId="2" animBg="1"/>
          <p:bldP spid="16" grpId="3" animBg="1"/>
          <p:bldP spid="18" grpId="0"/>
          <p:bldP spid="18" grpId="1"/>
          <p:bldP spid="21" grpId="0"/>
          <p:bldP spid="21" grpId="1"/>
          <p:bldP spid="22" grpId="0"/>
          <p:bldP spid="22" grpId="1"/>
          <p:bldP spid="23" grpId="1" animBg="1"/>
          <p:bldP spid="23" grpId="2" animBg="1"/>
          <p:bldP spid="23" grpId="3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243210" y="350946"/>
            <a:ext cx="37719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Propiedades CSS para TEXTOS</a:t>
            </a:r>
            <a:endParaRPr dirty="0"/>
          </a:p>
        </p:txBody>
      </p:sp>
      <p:sp>
        <p:nvSpPr>
          <p:cNvPr id="25" name="Google Shape;98;p18">
            <a:extLst>
              <a:ext uri="{FF2B5EF4-FFF2-40B4-BE49-F238E27FC236}">
                <a16:creationId xmlns:a16="http://schemas.microsoft.com/office/drawing/2014/main" id="{9E70AFA5-3856-42CA-869C-5B6932397FEC}"/>
              </a:ext>
            </a:extLst>
          </p:cNvPr>
          <p:cNvSpPr txBox="1">
            <a:spLocks/>
          </p:cNvSpPr>
          <p:nvPr/>
        </p:nvSpPr>
        <p:spPr>
          <a:xfrm>
            <a:off x="334335" y="1565393"/>
            <a:ext cx="231742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- Font-</a:t>
            </a:r>
            <a:r>
              <a:rPr lang="es-ES" sz="1800" dirty="0" err="1"/>
              <a:t>family</a:t>
            </a:r>
            <a:endParaRPr lang="es-ES" sz="1800" dirty="0"/>
          </a:p>
          <a:p>
            <a:pPr marL="139700" indent="0">
              <a:buNone/>
            </a:pPr>
            <a:endParaRPr lang="es-ES" sz="1800" dirty="0"/>
          </a:p>
          <a:p>
            <a:pPr marL="139700" indent="0">
              <a:buNone/>
            </a:pPr>
            <a:endParaRPr lang="es-ES" sz="1800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2A79447-43A8-42D8-B8B3-F26F3DA88F44}"/>
              </a:ext>
            </a:extLst>
          </p:cNvPr>
          <p:cNvSpPr/>
          <p:nvPr/>
        </p:nvSpPr>
        <p:spPr>
          <a:xfrm>
            <a:off x="136215" y="389388"/>
            <a:ext cx="3711885" cy="79243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Google Shape;98;p18">
            <a:extLst>
              <a:ext uri="{FF2B5EF4-FFF2-40B4-BE49-F238E27FC236}">
                <a16:creationId xmlns:a16="http://schemas.microsoft.com/office/drawing/2014/main" id="{741F80B4-3A9B-4069-91E5-DC6FA08E710C}"/>
              </a:ext>
            </a:extLst>
          </p:cNvPr>
          <p:cNvSpPr txBox="1">
            <a:spLocks/>
          </p:cNvSpPr>
          <p:nvPr/>
        </p:nvSpPr>
        <p:spPr>
          <a:xfrm>
            <a:off x="181933" y="2116524"/>
            <a:ext cx="4306717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n-US" sz="1200" dirty="0">
                <a:solidFill>
                  <a:srgbClr val="00B0F0"/>
                </a:solidFill>
              </a:rPr>
              <a:t>font-family: "Times New Roman", Times, serif;</a:t>
            </a:r>
            <a:endParaRPr lang="es-ES" sz="1200" dirty="0">
              <a:solidFill>
                <a:srgbClr val="00B0F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59E9B6A-206A-4BAA-B76B-66C0C6767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110" y="785605"/>
            <a:ext cx="4481624" cy="4481624"/>
          </a:xfrm>
          <a:prstGeom prst="rect">
            <a:avLst/>
          </a:prstGeom>
        </p:spPr>
      </p:pic>
      <p:sp>
        <p:nvSpPr>
          <p:cNvPr id="14" name="Google Shape;98;p18">
            <a:extLst>
              <a:ext uri="{FF2B5EF4-FFF2-40B4-BE49-F238E27FC236}">
                <a16:creationId xmlns:a16="http://schemas.microsoft.com/office/drawing/2014/main" id="{BC1CAA76-5870-456D-B2D3-6D5C0FF33271}"/>
              </a:ext>
            </a:extLst>
          </p:cNvPr>
          <p:cNvSpPr txBox="1">
            <a:spLocks/>
          </p:cNvSpPr>
          <p:nvPr/>
        </p:nvSpPr>
        <p:spPr>
          <a:xfrm>
            <a:off x="4484508" y="2060103"/>
            <a:ext cx="3542827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párrafo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tipo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Fuente Times New Roman.</a:t>
            </a:r>
            <a:endParaRPr lang="es-E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Google Shape;98;p18">
            <a:extLst>
              <a:ext uri="{FF2B5EF4-FFF2-40B4-BE49-F238E27FC236}">
                <a16:creationId xmlns:a16="http://schemas.microsoft.com/office/drawing/2014/main" id="{FC47AAB1-7695-44C5-B7B9-C74032F6C34E}"/>
              </a:ext>
            </a:extLst>
          </p:cNvPr>
          <p:cNvSpPr txBox="1">
            <a:spLocks/>
          </p:cNvSpPr>
          <p:nvPr/>
        </p:nvSpPr>
        <p:spPr>
          <a:xfrm>
            <a:off x="191237" y="2606662"/>
            <a:ext cx="331564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200" dirty="0" err="1">
                <a:solidFill>
                  <a:srgbClr val="00B0F0"/>
                </a:solidFill>
              </a:rPr>
              <a:t>font-family</a:t>
            </a:r>
            <a:r>
              <a:rPr lang="es-ES" sz="1200" dirty="0">
                <a:solidFill>
                  <a:srgbClr val="00B0F0"/>
                </a:solidFill>
              </a:rPr>
              <a:t>: Arial, </a:t>
            </a:r>
            <a:r>
              <a:rPr lang="es-ES" sz="1200" dirty="0" err="1">
                <a:solidFill>
                  <a:srgbClr val="00B0F0"/>
                </a:solidFill>
              </a:rPr>
              <a:t>Helvetica</a:t>
            </a:r>
            <a:r>
              <a:rPr lang="es-ES" sz="1200" dirty="0">
                <a:solidFill>
                  <a:srgbClr val="00B0F0"/>
                </a:solidFill>
              </a:rPr>
              <a:t>, </a:t>
            </a:r>
            <a:r>
              <a:rPr lang="es-ES" sz="1200" dirty="0" err="1">
                <a:solidFill>
                  <a:srgbClr val="00B0F0"/>
                </a:solidFill>
              </a:rPr>
              <a:t>sans-serif</a:t>
            </a:r>
            <a:r>
              <a:rPr lang="es-ES" sz="1200" dirty="0">
                <a:solidFill>
                  <a:srgbClr val="00B0F0"/>
                </a:solidFill>
              </a:rPr>
              <a:t>;</a:t>
            </a:r>
          </a:p>
        </p:txBody>
      </p:sp>
      <p:sp>
        <p:nvSpPr>
          <p:cNvPr id="19" name="Google Shape;98;p18">
            <a:extLst>
              <a:ext uri="{FF2B5EF4-FFF2-40B4-BE49-F238E27FC236}">
                <a16:creationId xmlns:a16="http://schemas.microsoft.com/office/drawing/2014/main" id="{13225D62-F66C-4664-A3B8-7BCB3B66B433}"/>
              </a:ext>
            </a:extLst>
          </p:cNvPr>
          <p:cNvSpPr txBox="1">
            <a:spLocks/>
          </p:cNvSpPr>
          <p:nvPr/>
        </p:nvSpPr>
        <p:spPr>
          <a:xfrm>
            <a:off x="4488650" y="2790158"/>
            <a:ext cx="3116108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n-US" dirty="0">
                <a:latin typeface="+mn-lt"/>
                <a:cs typeface="Times New Roman" panose="02020603050405020304" pitchFamily="18" charset="0"/>
              </a:rPr>
              <a:t>Este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párrafo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tiene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el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tipo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de Fuente </a:t>
            </a:r>
            <a:r>
              <a:rPr lang="en-US" dirty="0">
                <a:latin typeface="+mn-lt"/>
              </a:rPr>
              <a:t>Arial.</a:t>
            </a:r>
            <a:endParaRPr lang="es-ES" b="1" dirty="0">
              <a:latin typeface="+mn-lt"/>
            </a:endParaRPr>
          </a:p>
        </p:txBody>
      </p:sp>
      <p:sp>
        <p:nvSpPr>
          <p:cNvPr id="12" name="Google Shape;98;p18">
            <a:extLst>
              <a:ext uri="{FF2B5EF4-FFF2-40B4-BE49-F238E27FC236}">
                <a16:creationId xmlns:a16="http://schemas.microsoft.com/office/drawing/2014/main" id="{7D148E2C-AD9A-40F7-8232-BC062C592681}"/>
              </a:ext>
            </a:extLst>
          </p:cNvPr>
          <p:cNvSpPr txBox="1">
            <a:spLocks/>
          </p:cNvSpPr>
          <p:nvPr/>
        </p:nvSpPr>
        <p:spPr>
          <a:xfrm>
            <a:off x="455467" y="3447443"/>
            <a:ext cx="3241251" cy="130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200" dirty="0"/>
              <a:t>- Es recomendable no poner solamente un tipo de fuente. De esta forma, si el navegador no la encuentra, tendrá otras opciones para sustituirla.</a:t>
            </a:r>
          </a:p>
          <a:p>
            <a:pPr marL="139700" indent="0">
              <a:buNone/>
            </a:pPr>
            <a:endParaRPr lang="es-ES" sz="1800" dirty="0"/>
          </a:p>
          <a:p>
            <a:pPr marL="139700" indent="0">
              <a:buNone/>
            </a:pP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6576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13" grpId="0"/>
          <p:bldP spid="13" grpId="1"/>
          <p:bldP spid="14" grpId="0"/>
          <p:bldP spid="14" grpId="1"/>
          <p:bldP spid="15" grpId="0"/>
          <p:bldP spid="15" grpId="1"/>
          <p:bldP spid="19" grpId="0"/>
          <p:bldP spid="19" grpId="1"/>
          <p:bldP spid="12" grpId="0"/>
          <p:bldP spid="12" grpId="1"/>
          <p:bldP spid="12" grpId="2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13" grpId="0"/>
          <p:bldP spid="13" grpId="1"/>
          <p:bldP spid="14" grpId="0"/>
          <p:bldP spid="14" grpId="1"/>
          <p:bldP spid="15" grpId="0"/>
          <p:bldP spid="15" grpId="1"/>
          <p:bldP spid="19" grpId="0"/>
          <p:bldP spid="19" grpId="1"/>
          <p:bldP spid="12" grpId="0"/>
          <p:bldP spid="12" grpId="1"/>
          <p:bldP spid="12" grpId="2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243210" y="350946"/>
            <a:ext cx="37719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Propiedades CSS para TEXTOS</a:t>
            </a:r>
            <a:endParaRPr dirty="0"/>
          </a:p>
        </p:txBody>
      </p:sp>
      <p:sp>
        <p:nvSpPr>
          <p:cNvPr id="25" name="Google Shape;98;p18">
            <a:extLst>
              <a:ext uri="{FF2B5EF4-FFF2-40B4-BE49-F238E27FC236}">
                <a16:creationId xmlns:a16="http://schemas.microsoft.com/office/drawing/2014/main" id="{9E70AFA5-3856-42CA-869C-5B6932397FEC}"/>
              </a:ext>
            </a:extLst>
          </p:cNvPr>
          <p:cNvSpPr txBox="1">
            <a:spLocks/>
          </p:cNvSpPr>
          <p:nvPr/>
        </p:nvSpPr>
        <p:spPr>
          <a:xfrm>
            <a:off x="334335" y="1565393"/>
            <a:ext cx="231742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- Font-</a:t>
            </a:r>
            <a:r>
              <a:rPr lang="es-ES" sz="1800" dirty="0" err="1"/>
              <a:t>style</a:t>
            </a:r>
            <a:endParaRPr lang="es-ES" sz="1800" dirty="0"/>
          </a:p>
          <a:p>
            <a:pPr marL="139700" indent="0">
              <a:buNone/>
            </a:pPr>
            <a:endParaRPr lang="es-ES" sz="1800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2A79447-43A8-42D8-B8B3-F26F3DA88F44}"/>
              </a:ext>
            </a:extLst>
          </p:cNvPr>
          <p:cNvSpPr/>
          <p:nvPr/>
        </p:nvSpPr>
        <p:spPr>
          <a:xfrm>
            <a:off x="136215" y="389388"/>
            <a:ext cx="3711885" cy="79243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Google Shape;98;p18">
            <a:extLst>
              <a:ext uri="{FF2B5EF4-FFF2-40B4-BE49-F238E27FC236}">
                <a16:creationId xmlns:a16="http://schemas.microsoft.com/office/drawing/2014/main" id="{741F80B4-3A9B-4069-91E5-DC6FA08E710C}"/>
              </a:ext>
            </a:extLst>
          </p:cNvPr>
          <p:cNvSpPr txBox="1">
            <a:spLocks/>
          </p:cNvSpPr>
          <p:nvPr/>
        </p:nvSpPr>
        <p:spPr>
          <a:xfrm>
            <a:off x="181934" y="2116524"/>
            <a:ext cx="3029452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 </a:t>
            </a:r>
            <a:r>
              <a:rPr lang="es-ES" sz="1600" dirty="0">
                <a:solidFill>
                  <a:srgbClr val="00B0F0"/>
                </a:solidFill>
              </a:rPr>
              <a:t>Font-</a:t>
            </a:r>
            <a:r>
              <a:rPr lang="es-ES" sz="1600" dirty="0" err="1">
                <a:solidFill>
                  <a:srgbClr val="00B0F0"/>
                </a:solidFill>
              </a:rPr>
              <a:t>style</a:t>
            </a:r>
            <a:r>
              <a:rPr lang="es-ES" sz="1600" dirty="0">
                <a:solidFill>
                  <a:srgbClr val="00B0F0"/>
                </a:solidFill>
              </a:rPr>
              <a:t>: normal</a:t>
            </a:r>
            <a:endParaRPr lang="es-ES" sz="1800" dirty="0">
              <a:solidFill>
                <a:srgbClr val="00B0F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59E9B6A-206A-4BAA-B76B-66C0C6767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110" y="785605"/>
            <a:ext cx="4481624" cy="4481624"/>
          </a:xfrm>
          <a:prstGeom prst="rect">
            <a:avLst/>
          </a:prstGeom>
        </p:spPr>
      </p:pic>
      <p:sp>
        <p:nvSpPr>
          <p:cNvPr id="14" name="Google Shape;98;p18">
            <a:extLst>
              <a:ext uri="{FF2B5EF4-FFF2-40B4-BE49-F238E27FC236}">
                <a16:creationId xmlns:a16="http://schemas.microsoft.com/office/drawing/2014/main" id="{BC1CAA76-5870-456D-B2D3-6D5C0FF33271}"/>
              </a:ext>
            </a:extLst>
          </p:cNvPr>
          <p:cNvSpPr txBox="1">
            <a:spLocks/>
          </p:cNvSpPr>
          <p:nvPr/>
        </p:nvSpPr>
        <p:spPr>
          <a:xfrm>
            <a:off x="4488653" y="1727041"/>
            <a:ext cx="3542827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da-DK" dirty="0"/>
              <a:t>Párrafo con estilo de letra normal.</a:t>
            </a:r>
            <a:endParaRPr lang="es-ES" b="1" dirty="0"/>
          </a:p>
        </p:txBody>
      </p:sp>
      <p:sp>
        <p:nvSpPr>
          <p:cNvPr id="15" name="Google Shape;98;p18">
            <a:extLst>
              <a:ext uri="{FF2B5EF4-FFF2-40B4-BE49-F238E27FC236}">
                <a16:creationId xmlns:a16="http://schemas.microsoft.com/office/drawing/2014/main" id="{FC47AAB1-7695-44C5-B7B9-C74032F6C34E}"/>
              </a:ext>
            </a:extLst>
          </p:cNvPr>
          <p:cNvSpPr txBox="1">
            <a:spLocks/>
          </p:cNvSpPr>
          <p:nvPr/>
        </p:nvSpPr>
        <p:spPr>
          <a:xfrm>
            <a:off x="191237" y="2606662"/>
            <a:ext cx="331564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 </a:t>
            </a:r>
            <a:r>
              <a:rPr lang="es-ES" sz="1600" dirty="0">
                <a:solidFill>
                  <a:srgbClr val="00B0F0"/>
                </a:solidFill>
              </a:rPr>
              <a:t>Font-</a:t>
            </a:r>
            <a:r>
              <a:rPr lang="es-ES" sz="1600" dirty="0" err="1">
                <a:solidFill>
                  <a:srgbClr val="00B0F0"/>
                </a:solidFill>
              </a:rPr>
              <a:t>style</a:t>
            </a:r>
            <a:r>
              <a:rPr lang="es-ES" sz="1600" dirty="0">
                <a:solidFill>
                  <a:srgbClr val="00B0F0"/>
                </a:solidFill>
              </a:rPr>
              <a:t>: </a:t>
            </a:r>
            <a:r>
              <a:rPr lang="es-ES" sz="1600" dirty="0" err="1">
                <a:solidFill>
                  <a:srgbClr val="00B0F0"/>
                </a:solidFill>
              </a:rPr>
              <a:t>italic</a:t>
            </a:r>
            <a:r>
              <a:rPr lang="es-ES" sz="1600" dirty="0">
                <a:solidFill>
                  <a:srgbClr val="00B0F0"/>
                </a:solidFill>
              </a:rPr>
              <a:t> 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17" name="Google Shape;98;p18">
            <a:extLst>
              <a:ext uri="{FF2B5EF4-FFF2-40B4-BE49-F238E27FC236}">
                <a16:creationId xmlns:a16="http://schemas.microsoft.com/office/drawing/2014/main" id="{12032323-F314-4D45-8662-1C6861222F00}"/>
              </a:ext>
            </a:extLst>
          </p:cNvPr>
          <p:cNvSpPr txBox="1">
            <a:spLocks/>
          </p:cNvSpPr>
          <p:nvPr/>
        </p:nvSpPr>
        <p:spPr>
          <a:xfrm>
            <a:off x="191237" y="3096800"/>
            <a:ext cx="3029452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>
                <a:solidFill>
                  <a:srgbClr val="00B0F0"/>
                </a:solidFill>
              </a:rPr>
              <a:t>Font-</a:t>
            </a:r>
            <a:r>
              <a:rPr lang="es-ES" sz="1800" dirty="0" err="1">
                <a:solidFill>
                  <a:srgbClr val="00B0F0"/>
                </a:solidFill>
              </a:rPr>
              <a:t>style</a:t>
            </a:r>
            <a:r>
              <a:rPr lang="es-ES" sz="1800" dirty="0">
                <a:solidFill>
                  <a:srgbClr val="00B0F0"/>
                </a:solidFill>
              </a:rPr>
              <a:t>: </a:t>
            </a:r>
            <a:r>
              <a:rPr lang="es-ES" sz="1800" dirty="0" err="1">
                <a:solidFill>
                  <a:srgbClr val="00B0F0"/>
                </a:solidFill>
              </a:rPr>
              <a:t>oblique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19" name="Google Shape;98;p18">
            <a:extLst>
              <a:ext uri="{FF2B5EF4-FFF2-40B4-BE49-F238E27FC236}">
                <a16:creationId xmlns:a16="http://schemas.microsoft.com/office/drawing/2014/main" id="{13225D62-F66C-4664-A3B8-7BCB3B66B433}"/>
              </a:ext>
            </a:extLst>
          </p:cNvPr>
          <p:cNvSpPr txBox="1">
            <a:spLocks/>
          </p:cNvSpPr>
          <p:nvPr/>
        </p:nvSpPr>
        <p:spPr>
          <a:xfrm>
            <a:off x="4488651" y="2207651"/>
            <a:ext cx="3217735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da-DK" i="1" dirty="0"/>
              <a:t>Párrafo con estilo de letra italic.</a:t>
            </a:r>
            <a:endParaRPr lang="es-ES" b="1" i="1" dirty="0"/>
          </a:p>
        </p:txBody>
      </p:sp>
      <p:sp>
        <p:nvSpPr>
          <p:cNvPr id="20" name="Google Shape;98;p18">
            <a:extLst>
              <a:ext uri="{FF2B5EF4-FFF2-40B4-BE49-F238E27FC236}">
                <a16:creationId xmlns:a16="http://schemas.microsoft.com/office/drawing/2014/main" id="{AA6CF962-7945-4B34-9CBF-3FDD836AC754}"/>
              </a:ext>
            </a:extLst>
          </p:cNvPr>
          <p:cNvSpPr txBox="1">
            <a:spLocks/>
          </p:cNvSpPr>
          <p:nvPr/>
        </p:nvSpPr>
        <p:spPr>
          <a:xfrm>
            <a:off x="4488650" y="2688261"/>
            <a:ext cx="3217735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da-DK" b="1" i="1" dirty="0"/>
              <a:t>Párrafo con estilo de letra oblique.</a:t>
            </a:r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39852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13" grpId="0"/>
          <p:bldP spid="13" grpId="1"/>
          <p:bldP spid="14" grpId="0"/>
          <p:bldP spid="14" grpId="1"/>
          <p:bldP spid="15" grpId="0"/>
          <p:bldP spid="15" grpId="1"/>
          <p:bldP spid="17" grpId="0"/>
          <p:bldP spid="17" grpId="1"/>
          <p:bldP spid="19" grpId="0"/>
          <p:bldP spid="19" grpId="1"/>
          <p:bldP spid="20" grpId="0"/>
          <p:bldP spid="20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13" grpId="0"/>
          <p:bldP spid="13" grpId="1"/>
          <p:bldP spid="14" grpId="0"/>
          <p:bldP spid="14" grpId="1"/>
          <p:bldP spid="15" grpId="0"/>
          <p:bldP spid="15" grpId="1"/>
          <p:bldP spid="17" grpId="0"/>
          <p:bldP spid="17" grpId="1"/>
          <p:bldP spid="19" grpId="0"/>
          <p:bldP spid="19" grpId="1"/>
          <p:bldP spid="20" grpId="0"/>
          <p:bldP spid="20" grpId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243210" y="350946"/>
            <a:ext cx="37719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Propiedades CSS para TEXTOS</a:t>
            </a:r>
            <a:endParaRPr dirty="0"/>
          </a:p>
        </p:txBody>
      </p:sp>
      <p:sp>
        <p:nvSpPr>
          <p:cNvPr id="25" name="Google Shape;98;p18">
            <a:extLst>
              <a:ext uri="{FF2B5EF4-FFF2-40B4-BE49-F238E27FC236}">
                <a16:creationId xmlns:a16="http://schemas.microsoft.com/office/drawing/2014/main" id="{9E70AFA5-3856-42CA-869C-5B6932397FEC}"/>
              </a:ext>
            </a:extLst>
          </p:cNvPr>
          <p:cNvSpPr txBox="1">
            <a:spLocks/>
          </p:cNvSpPr>
          <p:nvPr/>
        </p:nvSpPr>
        <p:spPr>
          <a:xfrm>
            <a:off x="334335" y="1565393"/>
            <a:ext cx="231742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- Font-</a:t>
            </a:r>
            <a:r>
              <a:rPr lang="es-ES" sz="1800" dirty="0" err="1"/>
              <a:t>variant</a:t>
            </a:r>
            <a:endParaRPr lang="es-ES" sz="1800" dirty="0"/>
          </a:p>
          <a:p>
            <a:pPr marL="139700" indent="0">
              <a:buNone/>
            </a:pPr>
            <a:endParaRPr lang="es-ES" sz="1800" dirty="0"/>
          </a:p>
          <a:p>
            <a:pPr marL="139700" indent="0">
              <a:buNone/>
            </a:pPr>
            <a:endParaRPr lang="es-ES" sz="1800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2A79447-43A8-42D8-B8B3-F26F3DA88F44}"/>
              </a:ext>
            </a:extLst>
          </p:cNvPr>
          <p:cNvSpPr/>
          <p:nvPr/>
        </p:nvSpPr>
        <p:spPr>
          <a:xfrm>
            <a:off x="136215" y="389388"/>
            <a:ext cx="3711885" cy="79243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Google Shape;98;p18">
            <a:extLst>
              <a:ext uri="{FF2B5EF4-FFF2-40B4-BE49-F238E27FC236}">
                <a16:creationId xmlns:a16="http://schemas.microsoft.com/office/drawing/2014/main" id="{741F80B4-3A9B-4069-91E5-DC6FA08E710C}"/>
              </a:ext>
            </a:extLst>
          </p:cNvPr>
          <p:cNvSpPr txBox="1">
            <a:spLocks/>
          </p:cNvSpPr>
          <p:nvPr/>
        </p:nvSpPr>
        <p:spPr>
          <a:xfrm>
            <a:off x="181934" y="2116524"/>
            <a:ext cx="3029452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>
                <a:solidFill>
                  <a:srgbClr val="00B0F0"/>
                </a:solidFill>
              </a:rPr>
              <a:t> </a:t>
            </a:r>
            <a:r>
              <a:rPr lang="es-ES" sz="1600" dirty="0">
                <a:solidFill>
                  <a:srgbClr val="00B0F0"/>
                </a:solidFill>
              </a:rPr>
              <a:t>Font-</a:t>
            </a:r>
            <a:r>
              <a:rPr lang="es-ES" sz="1600" dirty="0" err="1">
                <a:solidFill>
                  <a:srgbClr val="00B0F0"/>
                </a:solidFill>
              </a:rPr>
              <a:t>variant</a:t>
            </a:r>
            <a:r>
              <a:rPr lang="es-ES" sz="1600" dirty="0">
                <a:solidFill>
                  <a:srgbClr val="00B0F0"/>
                </a:solidFill>
              </a:rPr>
              <a:t>: normal</a:t>
            </a:r>
            <a:endParaRPr lang="es-ES" sz="1800" dirty="0">
              <a:solidFill>
                <a:srgbClr val="00B0F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59E9B6A-206A-4BAA-B76B-66C0C6767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110" y="785605"/>
            <a:ext cx="4481624" cy="4481624"/>
          </a:xfrm>
          <a:prstGeom prst="rect">
            <a:avLst/>
          </a:prstGeom>
        </p:spPr>
      </p:pic>
      <p:sp>
        <p:nvSpPr>
          <p:cNvPr id="14" name="Google Shape;98;p18">
            <a:extLst>
              <a:ext uri="{FF2B5EF4-FFF2-40B4-BE49-F238E27FC236}">
                <a16:creationId xmlns:a16="http://schemas.microsoft.com/office/drawing/2014/main" id="{BC1CAA76-5870-456D-B2D3-6D5C0FF33271}"/>
              </a:ext>
            </a:extLst>
          </p:cNvPr>
          <p:cNvSpPr txBox="1">
            <a:spLocks/>
          </p:cNvSpPr>
          <p:nvPr/>
        </p:nvSpPr>
        <p:spPr>
          <a:xfrm>
            <a:off x="4488653" y="1727041"/>
            <a:ext cx="3542827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da-DK" dirty="0"/>
              <a:t>Texto con estilo de letra normal.</a:t>
            </a:r>
            <a:endParaRPr lang="es-ES" b="1" dirty="0"/>
          </a:p>
        </p:txBody>
      </p:sp>
      <p:sp>
        <p:nvSpPr>
          <p:cNvPr id="15" name="Google Shape;98;p18">
            <a:extLst>
              <a:ext uri="{FF2B5EF4-FFF2-40B4-BE49-F238E27FC236}">
                <a16:creationId xmlns:a16="http://schemas.microsoft.com/office/drawing/2014/main" id="{FC47AAB1-7695-44C5-B7B9-C74032F6C34E}"/>
              </a:ext>
            </a:extLst>
          </p:cNvPr>
          <p:cNvSpPr txBox="1">
            <a:spLocks/>
          </p:cNvSpPr>
          <p:nvPr/>
        </p:nvSpPr>
        <p:spPr>
          <a:xfrm>
            <a:off x="191237" y="2606662"/>
            <a:ext cx="331564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>
                <a:solidFill>
                  <a:srgbClr val="00B0F0"/>
                </a:solidFill>
              </a:rPr>
              <a:t> </a:t>
            </a:r>
            <a:r>
              <a:rPr lang="es-ES" sz="1600" dirty="0">
                <a:solidFill>
                  <a:srgbClr val="00B0F0"/>
                </a:solidFill>
              </a:rPr>
              <a:t>Font-</a:t>
            </a:r>
            <a:r>
              <a:rPr lang="es-ES" sz="1600" dirty="0" err="1">
                <a:solidFill>
                  <a:srgbClr val="00B0F0"/>
                </a:solidFill>
              </a:rPr>
              <a:t>variant</a:t>
            </a:r>
            <a:r>
              <a:rPr lang="es-ES" sz="1600" dirty="0">
                <a:solidFill>
                  <a:srgbClr val="00B0F0"/>
                </a:solidFill>
              </a:rPr>
              <a:t>: </a:t>
            </a:r>
            <a:r>
              <a:rPr lang="es-ES" sz="1600" dirty="0" err="1">
                <a:solidFill>
                  <a:srgbClr val="00B0F0"/>
                </a:solidFill>
              </a:rPr>
              <a:t>small-caps</a:t>
            </a:r>
            <a:r>
              <a:rPr lang="es-ES" sz="1600" dirty="0">
                <a:solidFill>
                  <a:srgbClr val="00B0F0"/>
                </a:solidFill>
              </a:rPr>
              <a:t> 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19" name="Google Shape;98;p18">
            <a:extLst>
              <a:ext uri="{FF2B5EF4-FFF2-40B4-BE49-F238E27FC236}">
                <a16:creationId xmlns:a16="http://schemas.microsoft.com/office/drawing/2014/main" id="{13225D62-F66C-4664-A3B8-7BCB3B66B433}"/>
              </a:ext>
            </a:extLst>
          </p:cNvPr>
          <p:cNvSpPr txBox="1">
            <a:spLocks/>
          </p:cNvSpPr>
          <p:nvPr/>
        </p:nvSpPr>
        <p:spPr>
          <a:xfrm>
            <a:off x="4488651" y="2207651"/>
            <a:ext cx="3383991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da-DK" sz="800" dirty="0"/>
              <a:t> TEXTO CON ESTILO DE LETRA SMALL-CAPS</a:t>
            </a:r>
            <a:endParaRPr lang="es-ES" sz="800" b="1" dirty="0"/>
          </a:p>
        </p:txBody>
      </p:sp>
    </p:spTree>
    <p:extLst>
      <p:ext uri="{BB962C8B-B14F-4D97-AF65-F5344CB8AC3E}">
        <p14:creationId xmlns:p14="http://schemas.microsoft.com/office/powerpoint/2010/main" val="11909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13" grpId="0"/>
          <p:bldP spid="13" grpId="1"/>
          <p:bldP spid="14" grpId="0"/>
          <p:bldP spid="14" grpId="1"/>
          <p:bldP spid="15" grpId="0"/>
          <p:bldP spid="15" grpId="1"/>
          <p:bldP spid="19" grpId="0"/>
          <p:bldP spid="19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13" grpId="0"/>
          <p:bldP spid="13" grpId="1"/>
          <p:bldP spid="14" grpId="0"/>
          <p:bldP spid="14" grpId="1"/>
          <p:bldP spid="15" grpId="0"/>
          <p:bldP spid="15" grpId="1"/>
          <p:bldP spid="19" grpId="0"/>
          <p:bldP spid="19" grpId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243210" y="350946"/>
            <a:ext cx="37719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Propiedades CSS para TEXTOS</a:t>
            </a:r>
            <a:endParaRPr dirty="0"/>
          </a:p>
        </p:txBody>
      </p:sp>
      <p:sp>
        <p:nvSpPr>
          <p:cNvPr id="25" name="Google Shape;98;p18">
            <a:extLst>
              <a:ext uri="{FF2B5EF4-FFF2-40B4-BE49-F238E27FC236}">
                <a16:creationId xmlns:a16="http://schemas.microsoft.com/office/drawing/2014/main" id="{9E70AFA5-3856-42CA-869C-5B6932397FEC}"/>
              </a:ext>
            </a:extLst>
          </p:cNvPr>
          <p:cNvSpPr txBox="1">
            <a:spLocks/>
          </p:cNvSpPr>
          <p:nvPr/>
        </p:nvSpPr>
        <p:spPr>
          <a:xfrm>
            <a:off x="334335" y="1565393"/>
            <a:ext cx="231742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- Font-</a:t>
            </a:r>
            <a:r>
              <a:rPr lang="es-ES" sz="1800" dirty="0" err="1"/>
              <a:t>weight</a:t>
            </a:r>
            <a:endParaRPr lang="es-ES" sz="1800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2A79447-43A8-42D8-B8B3-F26F3DA88F44}"/>
              </a:ext>
            </a:extLst>
          </p:cNvPr>
          <p:cNvSpPr/>
          <p:nvPr/>
        </p:nvSpPr>
        <p:spPr>
          <a:xfrm>
            <a:off x="136215" y="389388"/>
            <a:ext cx="3711885" cy="79243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Google Shape;98;p18">
            <a:extLst>
              <a:ext uri="{FF2B5EF4-FFF2-40B4-BE49-F238E27FC236}">
                <a16:creationId xmlns:a16="http://schemas.microsoft.com/office/drawing/2014/main" id="{741F80B4-3A9B-4069-91E5-DC6FA08E710C}"/>
              </a:ext>
            </a:extLst>
          </p:cNvPr>
          <p:cNvSpPr txBox="1">
            <a:spLocks/>
          </p:cNvSpPr>
          <p:nvPr/>
        </p:nvSpPr>
        <p:spPr>
          <a:xfrm>
            <a:off x="181934" y="2116524"/>
            <a:ext cx="3029452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600" dirty="0"/>
              <a:t>Font-</a:t>
            </a:r>
            <a:r>
              <a:rPr lang="es-ES" sz="1600" dirty="0" err="1"/>
              <a:t>weight</a:t>
            </a:r>
            <a:r>
              <a:rPr lang="es-ES" sz="1600" dirty="0"/>
              <a:t>: </a:t>
            </a:r>
            <a:r>
              <a:rPr lang="es-ES" sz="1600" dirty="0">
                <a:solidFill>
                  <a:srgbClr val="00B0F0"/>
                </a:solidFill>
              </a:rPr>
              <a:t>normal</a:t>
            </a:r>
            <a:endParaRPr lang="es-ES" sz="1800" dirty="0">
              <a:solidFill>
                <a:srgbClr val="00B0F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59E9B6A-206A-4BAA-B76B-66C0C6767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110" y="785605"/>
            <a:ext cx="4481624" cy="4481624"/>
          </a:xfrm>
          <a:prstGeom prst="rect">
            <a:avLst/>
          </a:prstGeom>
        </p:spPr>
      </p:pic>
      <p:sp>
        <p:nvSpPr>
          <p:cNvPr id="14" name="Google Shape;98;p18">
            <a:extLst>
              <a:ext uri="{FF2B5EF4-FFF2-40B4-BE49-F238E27FC236}">
                <a16:creationId xmlns:a16="http://schemas.microsoft.com/office/drawing/2014/main" id="{BC1CAA76-5870-456D-B2D3-6D5C0FF33271}"/>
              </a:ext>
            </a:extLst>
          </p:cNvPr>
          <p:cNvSpPr txBox="1">
            <a:spLocks/>
          </p:cNvSpPr>
          <p:nvPr/>
        </p:nvSpPr>
        <p:spPr>
          <a:xfrm>
            <a:off x="4488653" y="1727041"/>
            <a:ext cx="3542827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Párrafo con estilo de letra normal.</a:t>
            </a:r>
            <a:endParaRPr lang="es-E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Google Shape;98;p18">
            <a:extLst>
              <a:ext uri="{FF2B5EF4-FFF2-40B4-BE49-F238E27FC236}">
                <a16:creationId xmlns:a16="http://schemas.microsoft.com/office/drawing/2014/main" id="{FC47AAB1-7695-44C5-B7B9-C74032F6C34E}"/>
              </a:ext>
            </a:extLst>
          </p:cNvPr>
          <p:cNvSpPr txBox="1">
            <a:spLocks/>
          </p:cNvSpPr>
          <p:nvPr/>
        </p:nvSpPr>
        <p:spPr>
          <a:xfrm>
            <a:off x="191237" y="2606662"/>
            <a:ext cx="331564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600" dirty="0"/>
              <a:t>Font-</a:t>
            </a:r>
            <a:r>
              <a:rPr lang="es-ES" sz="1600" dirty="0" err="1"/>
              <a:t>weight</a:t>
            </a:r>
            <a:r>
              <a:rPr lang="es-ES" sz="1600" dirty="0"/>
              <a:t>: </a:t>
            </a:r>
            <a:r>
              <a:rPr lang="es-ES" sz="1600" dirty="0" err="1">
                <a:solidFill>
                  <a:srgbClr val="00B0F0"/>
                </a:solidFill>
              </a:rPr>
              <a:t>lighter</a:t>
            </a:r>
            <a:r>
              <a:rPr lang="es-ES" sz="1600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7" name="Google Shape;98;p18">
            <a:extLst>
              <a:ext uri="{FF2B5EF4-FFF2-40B4-BE49-F238E27FC236}">
                <a16:creationId xmlns:a16="http://schemas.microsoft.com/office/drawing/2014/main" id="{12032323-F314-4D45-8662-1C6861222F00}"/>
              </a:ext>
            </a:extLst>
          </p:cNvPr>
          <p:cNvSpPr txBox="1">
            <a:spLocks/>
          </p:cNvSpPr>
          <p:nvPr/>
        </p:nvSpPr>
        <p:spPr>
          <a:xfrm>
            <a:off x="191237" y="3096800"/>
            <a:ext cx="3029452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600" dirty="0"/>
              <a:t>Font-</a:t>
            </a:r>
            <a:r>
              <a:rPr lang="es-ES" sz="1600" dirty="0" err="1"/>
              <a:t>weight</a:t>
            </a:r>
            <a:r>
              <a:rPr lang="es-ES" sz="1600" dirty="0"/>
              <a:t>: </a:t>
            </a:r>
            <a:r>
              <a:rPr lang="es-ES" sz="1600" dirty="0" err="1">
                <a:solidFill>
                  <a:srgbClr val="00B0F0"/>
                </a:solidFill>
              </a:rPr>
              <a:t>bold</a:t>
            </a:r>
            <a:endParaRPr lang="es-ES" sz="1600" dirty="0">
              <a:solidFill>
                <a:srgbClr val="00B0F0"/>
              </a:solidFill>
            </a:endParaRPr>
          </a:p>
        </p:txBody>
      </p:sp>
      <p:sp>
        <p:nvSpPr>
          <p:cNvPr id="19" name="Google Shape;98;p18">
            <a:extLst>
              <a:ext uri="{FF2B5EF4-FFF2-40B4-BE49-F238E27FC236}">
                <a16:creationId xmlns:a16="http://schemas.microsoft.com/office/drawing/2014/main" id="{13225D62-F66C-4664-A3B8-7BCB3B66B433}"/>
              </a:ext>
            </a:extLst>
          </p:cNvPr>
          <p:cNvSpPr txBox="1">
            <a:spLocks/>
          </p:cNvSpPr>
          <p:nvPr/>
        </p:nvSpPr>
        <p:spPr>
          <a:xfrm>
            <a:off x="4488651" y="2207651"/>
            <a:ext cx="3217735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da-DK" dirty="0">
                <a:latin typeface="Calibri Light" panose="020F0302020204030204" pitchFamily="34" charset="0"/>
                <a:cs typeface="Calibri Light" panose="020F0302020204030204" pitchFamily="34" charset="0"/>
              </a:rPr>
              <a:t>Párrafo con estilo de letra lighter.</a:t>
            </a:r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Google Shape;98;p18">
            <a:extLst>
              <a:ext uri="{FF2B5EF4-FFF2-40B4-BE49-F238E27FC236}">
                <a16:creationId xmlns:a16="http://schemas.microsoft.com/office/drawing/2014/main" id="{AA6CF962-7945-4B34-9CBF-3FDD836AC754}"/>
              </a:ext>
            </a:extLst>
          </p:cNvPr>
          <p:cNvSpPr txBox="1">
            <a:spLocks/>
          </p:cNvSpPr>
          <p:nvPr/>
        </p:nvSpPr>
        <p:spPr>
          <a:xfrm>
            <a:off x="4488650" y="2688261"/>
            <a:ext cx="3217735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da-DK" b="1" dirty="0">
                <a:latin typeface="Calibri" panose="020F0502020204030204" pitchFamily="34" charset="0"/>
                <a:cs typeface="Calibri" panose="020F0502020204030204" pitchFamily="34" charset="0"/>
              </a:rPr>
              <a:t>Párrafo con estilo de letra bold.</a:t>
            </a:r>
            <a:endParaRPr lang="es-E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74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13" grpId="0"/>
          <p:bldP spid="13" grpId="1"/>
          <p:bldP spid="14" grpId="0"/>
          <p:bldP spid="14" grpId="1"/>
          <p:bldP spid="15" grpId="0"/>
          <p:bldP spid="15" grpId="1"/>
          <p:bldP spid="17" grpId="0"/>
          <p:bldP spid="17" grpId="1"/>
          <p:bldP spid="19" grpId="0"/>
          <p:bldP spid="19" grpId="1"/>
          <p:bldP spid="20" grpId="0"/>
          <p:bldP spid="20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13" grpId="0"/>
          <p:bldP spid="13" grpId="1"/>
          <p:bldP spid="14" grpId="0"/>
          <p:bldP spid="14" grpId="1"/>
          <p:bldP spid="15" grpId="0"/>
          <p:bldP spid="15" grpId="1"/>
          <p:bldP spid="17" grpId="0"/>
          <p:bldP spid="17" grpId="1"/>
          <p:bldP spid="19" grpId="0"/>
          <p:bldP spid="19" grpId="1"/>
          <p:bldP spid="20" grpId="0"/>
          <p:bldP spid="20" grpId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31315" y="379930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ESTÁNDAR HTML</a:t>
            </a:r>
            <a:endParaRPr dirty="0"/>
          </a:p>
        </p:txBody>
      </p:sp>
      <p:sp>
        <p:nvSpPr>
          <p:cNvPr id="7" name="テキスト プレースホルダー 17">
            <a:extLst>
              <a:ext uri="{FF2B5EF4-FFF2-40B4-BE49-F238E27FC236}">
                <a16:creationId xmlns:a16="http://schemas.microsoft.com/office/drawing/2014/main" id="{5E14A8F9-4BFB-403D-A684-3E0D1FB7ED89}"/>
              </a:ext>
            </a:extLst>
          </p:cNvPr>
          <p:cNvSpPr txBox="1">
            <a:spLocks/>
          </p:cNvSpPr>
          <p:nvPr/>
        </p:nvSpPr>
        <p:spPr>
          <a:xfrm>
            <a:off x="868951" y="3714636"/>
            <a:ext cx="2488520" cy="104893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Conforma</a:t>
            </a:r>
            <a:r>
              <a:rPr lang="en-US" dirty="0">
                <a:solidFill>
                  <a:schemeClr val="bg1"/>
                </a:solidFill>
              </a:rPr>
              <a:t> el “</a:t>
            </a:r>
            <a:r>
              <a:rPr lang="en-US" dirty="0" err="1">
                <a:solidFill>
                  <a:schemeClr val="bg1"/>
                </a:solidFill>
              </a:rPr>
              <a:t>esqueleto</a:t>
            </a:r>
            <a:r>
              <a:rPr lang="en-US" dirty="0">
                <a:solidFill>
                  <a:schemeClr val="bg1"/>
                </a:solidFill>
              </a:rPr>
              <a:t>” de </a:t>
            </a:r>
            <a:r>
              <a:rPr lang="en-US" dirty="0" err="1">
                <a:solidFill>
                  <a:schemeClr val="bg1"/>
                </a:solidFill>
              </a:rPr>
              <a:t>nuestra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página</a:t>
            </a:r>
            <a:r>
              <a:rPr lang="en-US" dirty="0">
                <a:solidFill>
                  <a:schemeClr val="bg1"/>
                </a:solidFill>
              </a:rPr>
              <a:t> WEB.</a:t>
            </a:r>
          </a:p>
          <a:p>
            <a:r>
              <a:rPr lang="en-US" dirty="0">
                <a:solidFill>
                  <a:schemeClr val="bg1"/>
                </a:solidFill>
              </a:rPr>
              <a:t>La base de </a:t>
            </a:r>
            <a:r>
              <a:rPr lang="en-US" dirty="0" err="1">
                <a:solidFill>
                  <a:schemeClr val="bg1"/>
                </a:solidFill>
              </a:rPr>
              <a:t>texo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imágenes,videos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tablas</a:t>
            </a:r>
            <a:r>
              <a:rPr lang="en-US" dirty="0">
                <a:solidFill>
                  <a:schemeClr val="bg1"/>
                </a:solidFill>
              </a:rPr>
              <a:t> y </a:t>
            </a:r>
            <a:r>
              <a:rPr lang="en-US" dirty="0" err="1">
                <a:solidFill>
                  <a:schemeClr val="bg1"/>
                </a:solidFill>
              </a:rPr>
              <a:t>formularios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" name="テキスト プレースホルダー 17">
            <a:extLst>
              <a:ext uri="{FF2B5EF4-FFF2-40B4-BE49-F238E27FC236}">
                <a16:creationId xmlns:a16="http://schemas.microsoft.com/office/drawing/2014/main" id="{A0092D03-0EE0-4579-B31C-DD206D829CCB}"/>
              </a:ext>
            </a:extLst>
          </p:cNvPr>
          <p:cNvSpPr txBox="1">
            <a:spLocks/>
          </p:cNvSpPr>
          <p:nvPr/>
        </p:nvSpPr>
        <p:spPr>
          <a:xfrm>
            <a:off x="3497851" y="3714636"/>
            <a:ext cx="2488520" cy="104893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Le </a:t>
            </a:r>
            <a:r>
              <a:rPr lang="en-US" dirty="0" err="1">
                <a:solidFill>
                  <a:schemeClr val="bg1"/>
                </a:solidFill>
              </a:rPr>
              <a:t>damos</a:t>
            </a:r>
            <a:r>
              <a:rPr lang="en-US" dirty="0">
                <a:solidFill>
                  <a:schemeClr val="bg1"/>
                </a:solidFill>
              </a:rPr>
              <a:t> una </a:t>
            </a:r>
            <a:r>
              <a:rPr lang="en-US" dirty="0" err="1">
                <a:solidFill>
                  <a:schemeClr val="bg1"/>
                </a:solidFill>
              </a:rPr>
              <a:t>apariencia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gráfica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nuestra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página</a:t>
            </a:r>
            <a:r>
              <a:rPr lang="en-US" dirty="0">
                <a:solidFill>
                  <a:schemeClr val="bg1"/>
                </a:solidFill>
              </a:rPr>
              <a:t> WEB</a:t>
            </a:r>
          </a:p>
        </p:txBody>
      </p:sp>
      <p:sp>
        <p:nvSpPr>
          <p:cNvPr id="3" name="テキスト プレースホルダー 17">
            <a:extLst>
              <a:ext uri="{FF2B5EF4-FFF2-40B4-BE49-F238E27FC236}">
                <a16:creationId xmlns:a16="http://schemas.microsoft.com/office/drawing/2014/main" id="{E53609C2-1A7E-4AEF-8A31-F7BD820DA847}"/>
              </a:ext>
            </a:extLst>
          </p:cNvPr>
          <p:cNvSpPr txBox="1">
            <a:spLocks/>
          </p:cNvSpPr>
          <p:nvPr/>
        </p:nvSpPr>
        <p:spPr>
          <a:xfrm>
            <a:off x="6126751" y="3714636"/>
            <a:ext cx="2488520" cy="104893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Nos </a:t>
            </a:r>
            <a:r>
              <a:rPr lang="en-US" dirty="0" err="1">
                <a:solidFill>
                  <a:schemeClr val="bg1"/>
                </a:solidFill>
              </a:rPr>
              <a:t>sirve</a:t>
            </a:r>
            <a:r>
              <a:rPr lang="en-US" dirty="0">
                <a:solidFill>
                  <a:schemeClr val="bg1"/>
                </a:solidFill>
              </a:rPr>
              <a:t> para </a:t>
            </a:r>
            <a:r>
              <a:rPr lang="en-US" dirty="0" err="1">
                <a:solidFill>
                  <a:schemeClr val="bg1"/>
                </a:solidFill>
              </a:rPr>
              <a:t>aportar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animación</a:t>
            </a:r>
            <a:r>
              <a:rPr lang="en-US" dirty="0">
                <a:solidFill>
                  <a:schemeClr val="bg1"/>
                </a:solidFill>
              </a:rPr>
              <a:t> e </a:t>
            </a:r>
            <a:r>
              <a:rPr lang="en-US" dirty="0" err="1">
                <a:solidFill>
                  <a:schemeClr val="bg1"/>
                </a:solidFill>
              </a:rPr>
              <a:t>interactividad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0523EE1-FF19-4167-B8E0-F8DCB10EF25A}"/>
              </a:ext>
            </a:extLst>
          </p:cNvPr>
          <p:cNvSpPr/>
          <p:nvPr/>
        </p:nvSpPr>
        <p:spPr>
          <a:xfrm>
            <a:off x="773830" y="1670304"/>
            <a:ext cx="2383800" cy="1655064"/>
          </a:xfrm>
          <a:prstGeom prst="roundRect">
            <a:avLst/>
          </a:prstGeom>
          <a:blipFill dpi="0" rotWithShape="1">
            <a:blip r:embed="rId5">
              <a:alphaModFix amt="7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89C860D-8D1F-40ED-BEB5-5B4B4D8949D3}"/>
              </a:ext>
            </a:extLst>
          </p:cNvPr>
          <p:cNvSpPr/>
          <p:nvPr/>
        </p:nvSpPr>
        <p:spPr>
          <a:xfrm>
            <a:off x="3380100" y="1676400"/>
            <a:ext cx="2383800" cy="1655064"/>
          </a:xfrm>
          <a:prstGeom prst="roundRect">
            <a:avLst/>
          </a:prstGeom>
          <a:blipFill dpi="0" rotWithShape="1">
            <a:blip r:embed="rId6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05F8DEB-3B29-4EEF-B216-A501A7F6BB0E}"/>
              </a:ext>
            </a:extLst>
          </p:cNvPr>
          <p:cNvSpPr/>
          <p:nvPr/>
        </p:nvSpPr>
        <p:spPr>
          <a:xfrm>
            <a:off x="5986370" y="1670304"/>
            <a:ext cx="2383800" cy="1655064"/>
          </a:xfrm>
          <a:prstGeom prst="roundRect">
            <a:avLst/>
          </a:prstGeom>
          <a:blipFill dpi="0" rotWithShape="1">
            <a:blip r:embed="rId7">
              <a:alphaModFix amt="7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660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1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fill="hold" grpId="0" nodeType="clickEffect" p14:presetBounceEnd="2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2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3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2" grpId="0"/>
          <p:bldP spid="3" grpId="0"/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2" grpId="0"/>
          <p:bldP spid="3" grpId="0"/>
          <p:bldP spid="11" grpId="0" animBg="1"/>
          <p:bldP spid="12" grpId="0" animBg="1"/>
          <p:bldP spid="13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243210" y="350946"/>
            <a:ext cx="37719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Propiedades CSS para TEXTOS</a:t>
            </a:r>
            <a:endParaRPr dirty="0"/>
          </a:p>
        </p:txBody>
      </p:sp>
      <p:sp>
        <p:nvSpPr>
          <p:cNvPr id="25" name="Google Shape;98;p18">
            <a:extLst>
              <a:ext uri="{FF2B5EF4-FFF2-40B4-BE49-F238E27FC236}">
                <a16:creationId xmlns:a16="http://schemas.microsoft.com/office/drawing/2014/main" id="{9E70AFA5-3856-42CA-869C-5B6932397FEC}"/>
              </a:ext>
            </a:extLst>
          </p:cNvPr>
          <p:cNvSpPr txBox="1">
            <a:spLocks/>
          </p:cNvSpPr>
          <p:nvPr/>
        </p:nvSpPr>
        <p:spPr>
          <a:xfrm>
            <a:off x="334335" y="1565393"/>
            <a:ext cx="231742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- Font-</a:t>
            </a:r>
            <a:r>
              <a:rPr lang="es-ES" sz="1800" dirty="0" err="1"/>
              <a:t>size</a:t>
            </a:r>
            <a:endParaRPr lang="es-ES" sz="1800" dirty="0"/>
          </a:p>
          <a:p>
            <a:pPr marL="139700" indent="0">
              <a:buNone/>
            </a:pPr>
            <a:endParaRPr lang="es-ES" sz="1800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2A79447-43A8-42D8-B8B3-F26F3DA88F44}"/>
              </a:ext>
            </a:extLst>
          </p:cNvPr>
          <p:cNvSpPr/>
          <p:nvPr/>
        </p:nvSpPr>
        <p:spPr>
          <a:xfrm>
            <a:off x="136215" y="389388"/>
            <a:ext cx="3711885" cy="79243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Google Shape;98;p18">
            <a:extLst>
              <a:ext uri="{FF2B5EF4-FFF2-40B4-BE49-F238E27FC236}">
                <a16:creationId xmlns:a16="http://schemas.microsoft.com/office/drawing/2014/main" id="{741F80B4-3A9B-4069-91E5-DC6FA08E710C}"/>
              </a:ext>
            </a:extLst>
          </p:cNvPr>
          <p:cNvSpPr txBox="1">
            <a:spLocks/>
          </p:cNvSpPr>
          <p:nvPr/>
        </p:nvSpPr>
        <p:spPr>
          <a:xfrm>
            <a:off x="181934" y="2116524"/>
            <a:ext cx="3029452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600" dirty="0"/>
              <a:t>Font-</a:t>
            </a:r>
            <a:r>
              <a:rPr lang="es-ES" sz="1600" dirty="0" err="1"/>
              <a:t>size</a:t>
            </a:r>
            <a:r>
              <a:rPr lang="es-ES" sz="1600" dirty="0"/>
              <a:t>: </a:t>
            </a:r>
            <a:r>
              <a:rPr lang="es-ES" sz="1600" dirty="0">
                <a:solidFill>
                  <a:srgbClr val="00B0F0"/>
                </a:solidFill>
              </a:rPr>
              <a:t>20px</a:t>
            </a:r>
            <a:endParaRPr lang="es-ES" sz="1800" dirty="0">
              <a:solidFill>
                <a:srgbClr val="00B0F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59E9B6A-206A-4BAA-B76B-66C0C6767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110" y="785605"/>
            <a:ext cx="4481624" cy="4481624"/>
          </a:xfrm>
          <a:prstGeom prst="rect">
            <a:avLst/>
          </a:prstGeom>
        </p:spPr>
      </p:pic>
      <p:sp>
        <p:nvSpPr>
          <p:cNvPr id="14" name="Google Shape;98;p18">
            <a:extLst>
              <a:ext uri="{FF2B5EF4-FFF2-40B4-BE49-F238E27FC236}">
                <a16:creationId xmlns:a16="http://schemas.microsoft.com/office/drawing/2014/main" id="{BC1CAA76-5870-456D-B2D3-6D5C0FF33271}"/>
              </a:ext>
            </a:extLst>
          </p:cNvPr>
          <p:cNvSpPr txBox="1">
            <a:spLocks/>
          </p:cNvSpPr>
          <p:nvPr/>
        </p:nvSpPr>
        <p:spPr>
          <a:xfrm>
            <a:off x="4488653" y="1727041"/>
            <a:ext cx="3542827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Párrafo con letra de 20px.</a:t>
            </a:r>
            <a:endParaRPr lang="es-E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Google Shape;98;p18">
            <a:extLst>
              <a:ext uri="{FF2B5EF4-FFF2-40B4-BE49-F238E27FC236}">
                <a16:creationId xmlns:a16="http://schemas.microsoft.com/office/drawing/2014/main" id="{FC47AAB1-7695-44C5-B7B9-C74032F6C34E}"/>
              </a:ext>
            </a:extLst>
          </p:cNvPr>
          <p:cNvSpPr txBox="1">
            <a:spLocks/>
          </p:cNvSpPr>
          <p:nvPr/>
        </p:nvSpPr>
        <p:spPr>
          <a:xfrm>
            <a:off x="191237" y="2606662"/>
            <a:ext cx="331564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600" dirty="0"/>
              <a:t>Font-</a:t>
            </a:r>
            <a:r>
              <a:rPr lang="es-ES" sz="1600" dirty="0" err="1"/>
              <a:t>size</a:t>
            </a:r>
            <a:r>
              <a:rPr lang="es-ES" sz="1600" dirty="0"/>
              <a:t>: </a:t>
            </a:r>
            <a:r>
              <a:rPr lang="es-ES" sz="1600" dirty="0" err="1">
                <a:solidFill>
                  <a:srgbClr val="00B0F0"/>
                </a:solidFill>
              </a:rPr>
              <a:t>large</a:t>
            </a:r>
            <a:r>
              <a:rPr lang="es-ES" sz="1600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7" name="Google Shape;98;p18">
            <a:extLst>
              <a:ext uri="{FF2B5EF4-FFF2-40B4-BE49-F238E27FC236}">
                <a16:creationId xmlns:a16="http://schemas.microsoft.com/office/drawing/2014/main" id="{12032323-F314-4D45-8662-1C6861222F00}"/>
              </a:ext>
            </a:extLst>
          </p:cNvPr>
          <p:cNvSpPr txBox="1">
            <a:spLocks/>
          </p:cNvSpPr>
          <p:nvPr/>
        </p:nvSpPr>
        <p:spPr>
          <a:xfrm>
            <a:off x="191237" y="3096800"/>
            <a:ext cx="3029452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600" dirty="0"/>
              <a:t>Font-</a:t>
            </a:r>
            <a:r>
              <a:rPr lang="es-ES" sz="1600" dirty="0" err="1"/>
              <a:t>size</a:t>
            </a:r>
            <a:r>
              <a:rPr lang="es-ES" sz="1600" dirty="0"/>
              <a:t>: </a:t>
            </a:r>
            <a:r>
              <a:rPr lang="es-ES" sz="1600" dirty="0">
                <a:solidFill>
                  <a:srgbClr val="00B0F0"/>
                </a:solidFill>
              </a:rPr>
              <a:t>200%</a:t>
            </a:r>
          </a:p>
        </p:txBody>
      </p:sp>
      <p:sp>
        <p:nvSpPr>
          <p:cNvPr id="19" name="Google Shape;98;p18">
            <a:extLst>
              <a:ext uri="{FF2B5EF4-FFF2-40B4-BE49-F238E27FC236}">
                <a16:creationId xmlns:a16="http://schemas.microsoft.com/office/drawing/2014/main" id="{13225D62-F66C-4664-A3B8-7BCB3B66B433}"/>
              </a:ext>
            </a:extLst>
          </p:cNvPr>
          <p:cNvSpPr txBox="1">
            <a:spLocks/>
          </p:cNvSpPr>
          <p:nvPr/>
        </p:nvSpPr>
        <p:spPr>
          <a:xfrm>
            <a:off x="4488651" y="2207651"/>
            <a:ext cx="3755619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da-DK" sz="2000" spc="300" dirty="0">
                <a:latin typeface="Calibri Light" panose="020F0302020204030204" pitchFamily="34" charset="0"/>
                <a:cs typeface="Calibri Light" panose="020F0302020204030204" pitchFamily="34" charset="0"/>
              </a:rPr>
              <a:t>Párrafo con estilo de letra large.</a:t>
            </a:r>
            <a:endParaRPr lang="es-ES" sz="2000" b="1" spc="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Google Shape;98;p18">
            <a:extLst>
              <a:ext uri="{FF2B5EF4-FFF2-40B4-BE49-F238E27FC236}">
                <a16:creationId xmlns:a16="http://schemas.microsoft.com/office/drawing/2014/main" id="{AA6CF962-7945-4B34-9CBF-3FDD836AC754}"/>
              </a:ext>
            </a:extLst>
          </p:cNvPr>
          <p:cNvSpPr txBox="1">
            <a:spLocks/>
          </p:cNvSpPr>
          <p:nvPr/>
        </p:nvSpPr>
        <p:spPr>
          <a:xfrm>
            <a:off x="4488651" y="2924174"/>
            <a:ext cx="3217735" cy="3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da-DK" sz="2800" b="1" dirty="0">
                <a:latin typeface="Calibri" panose="020F0502020204030204" pitchFamily="34" charset="0"/>
                <a:cs typeface="Calibri" panose="020F0502020204030204" pitchFamily="34" charset="0"/>
              </a:rPr>
              <a:t>Párrafo con letra al 200%</a:t>
            </a:r>
            <a:endParaRPr lang="es-E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54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13" grpId="0"/>
          <p:bldP spid="13" grpId="1"/>
          <p:bldP spid="14" grpId="0"/>
          <p:bldP spid="14" grpId="1"/>
          <p:bldP spid="15" grpId="0"/>
          <p:bldP spid="15" grpId="1"/>
          <p:bldP spid="17" grpId="0"/>
          <p:bldP spid="17" grpId="1"/>
          <p:bldP spid="19" grpId="0"/>
          <p:bldP spid="19" grpId="1"/>
          <p:bldP spid="20" grpId="0"/>
          <p:bldP spid="20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13" grpId="0"/>
          <p:bldP spid="13" grpId="1"/>
          <p:bldP spid="14" grpId="0"/>
          <p:bldP spid="14" grpId="1"/>
          <p:bldP spid="15" grpId="0"/>
          <p:bldP spid="15" grpId="1"/>
          <p:bldP spid="17" grpId="0"/>
          <p:bldP spid="17" grpId="1"/>
          <p:bldP spid="19" grpId="0"/>
          <p:bldP spid="19" grpId="1"/>
          <p:bldP spid="20" grpId="0"/>
          <p:bldP spid="20" grpId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83000" b="-83000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461464" y="53451"/>
            <a:ext cx="3246935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SINTAXIS PARA COLORES</a:t>
            </a:r>
            <a:endParaRPr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FFAD50BC-E15E-4F7D-89A3-49653CD62E58}"/>
              </a:ext>
            </a:extLst>
          </p:cNvPr>
          <p:cNvSpPr txBox="1">
            <a:spLocks/>
          </p:cNvSpPr>
          <p:nvPr/>
        </p:nvSpPr>
        <p:spPr>
          <a:xfrm>
            <a:off x="285248" y="1295444"/>
            <a:ext cx="2272139" cy="37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dirty="0"/>
              <a:t>- </a:t>
            </a:r>
            <a:r>
              <a:rPr lang="es-ES" sz="4800" b="1" dirty="0"/>
              <a:t>Colores preestablecidos: </a:t>
            </a:r>
          </a:p>
          <a:p>
            <a:pPr marL="152400" indent="0">
              <a:buNone/>
            </a:pPr>
            <a:endParaRPr lang="es-ES" sz="4800" dirty="0"/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A02E8AC-5979-4C0B-B230-3B7F271EBAB0}"/>
              </a:ext>
            </a:extLst>
          </p:cNvPr>
          <p:cNvSpPr txBox="1">
            <a:spLocks/>
          </p:cNvSpPr>
          <p:nvPr/>
        </p:nvSpPr>
        <p:spPr>
          <a:xfrm>
            <a:off x="412981" y="1635408"/>
            <a:ext cx="5257569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s-ES" sz="4800" dirty="0"/>
              <a:t>Accederemos directamente poniendo su nombre en inglés.</a:t>
            </a:r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C1BCD5A-B3A6-480C-8E59-6024FD7E20E2}"/>
              </a:ext>
            </a:extLst>
          </p:cNvPr>
          <p:cNvSpPr txBox="1">
            <a:spLocks/>
          </p:cNvSpPr>
          <p:nvPr/>
        </p:nvSpPr>
        <p:spPr>
          <a:xfrm>
            <a:off x="699247" y="1934838"/>
            <a:ext cx="1662953" cy="37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s-ES" sz="4800" dirty="0" err="1"/>
              <a:t>Ej</a:t>
            </a:r>
            <a:r>
              <a:rPr lang="es-ES" sz="4800" dirty="0"/>
              <a:t>:   </a:t>
            </a:r>
            <a:r>
              <a:rPr lang="en-US" sz="4800" dirty="0">
                <a:solidFill>
                  <a:srgbClr val="00B0F0"/>
                </a:solidFill>
              </a:rPr>
              <a:t>p {color: blue}</a:t>
            </a:r>
            <a:endParaRPr lang="es-ES" sz="4800" dirty="0">
              <a:solidFill>
                <a:srgbClr val="00B0F0"/>
              </a:solidFill>
            </a:endParaRPr>
          </a:p>
          <a:p>
            <a:pPr marL="152400" indent="0">
              <a:buNone/>
            </a:pPr>
            <a:endParaRPr lang="es-ES" sz="4800" dirty="0"/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6DBF4E4-7E69-4423-827D-FE6B602E73CA}"/>
              </a:ext>
            </a:extLst>
          </p:cNvPr>
          <p:cNvSpPr/>
          <p:nvPr/>
        </p:nvSpPr>
        <p:spPr>
          <a:xfrm>
            <a:off x="372555" y="2444893"/>
            <a:ext cx="4473259" cy="1151764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58D5F37-C039-4AEA-91CA-EDBD3913C7A7}"/>
              </a:ext>
            </a:extLst>
          </p:cNvPr>
          <p:cNvSpPr/>
          <p:nvPr/>
        </p:nvSpPr>
        <p:spPr>
          <a:xfrm>
            <a:off x="378141" y="1174181"/>
            <a:ext cx="4473259" cy="1151764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D5595C6-79AF-40C4-AEC6-17F140CC69AF}"/>
              </a:ext>
            </a:extLst>
          </p:cNvPr>
          <p:cNvSpPr/>
          <p:nvPr/>
        </p:nvSpPr>
        <p:spPr>
          <a:xfrm>
            <a:off x="372555" y="3689220"/>
            <a:ext cx="4473259" cy="1151764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A23E882D-CF20-4798-AA8F-7A17B465EC20}"/>
              </a:ext>
            </a:extLst>
          </p:cNvPr>
          <p:cNvSpPr txBox="1">
            <a:spLocks/>
          </p:cNvSpPr>
          <p:nvPr/>
        </p:nvSpPr>
        <p:spPr>
          <a:xfrm>
            <a:off x="320824" y="2455847"/>
            <a:ext cx="2359558" cy="37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dirty="0"/>
              <a:t>- </a:t>
            </a:r>
            <a:r>
              <a:rPr lang="es-ES" sz="4800" b="1" dirty="0" err="1"/>
              <a:t>rgb</a:t>
            </a:r>
            <a:r>
              <a:rPr lang="es-ES" sz="4800" b="1" dirty="0"/>
              <a:t>(rojo, verde, azul):</a:t>
            </a:r>
            <a:r>
              <a:rPr lang="es-ES" sz="4800" dirty="0"/>
              <a:t> </a:t>
            </a:r>
          </a:p>
          <a:p>
            <a:pPr marL="152400" indent="0">
              <a:buNone/>
            </a:pPr>
            <a:endParaRPr lang="es-ES" sz="4800" dirty="0"/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3956F3AB-B3F9-4619-B7A8-C05A150CC0F8}"/>
              </a:ext>
            </a:extLst>
          </p:cNvPr>
          <p:cNvSpPr txBox="1">
            <a:spLocks/>
          </p:cNvSpPr>
          <p:nvPr/>
        </p:nvSpPr>
        <p:spPr>
          <a:xfrm>
            <a:off x="404549" y="3694428"/>
            <a:ext cx="1478039" cy="37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dirty="0"/>
              <a:t>- </a:t>
            </a:r>
            <a:r>
              <a:rPr lang="es-ES" sz="4800" b="1" dirty="0"/>
              <a:t>#RGB:</a:t>
            </a:r>
            <a:r>
              <a:rPr lang="es-ES" sz="4800" dirty="0"/>
              <a:t> </a:t>
            </a:r>
          </a:p>
          <a:p>
            <a:pPr marL="152400" indent="0">
              <a:buNone/>
            </a:pPr>
            <a:endParaRPr lang="es-ES" sz="4800" dirty="0"/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BC0F1D24-B2A1-4B33-9508-57EEA54E9817}"/>
              </a:ext>
            </a:extLst>
          </p:cNvPr>
          <p:cNvSpPr txBox="1">
            <a:spLocks/>
          </p:cNvSpPr>
          <p:nvPr/>
        </p:nvSpPr>
        <p:spPr>
          <a:xfrm>
            <a:off x="537132" y="2755309"/>
            <a:ext cx="4314268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s-ES" sz="4800" dirty="0"/>
              <a:t>Donde rojo, verde y azul son números enteros desde</a:t>
            </a:r>
          </a:p>
          <a:p>
            <a:pPr marL="0" indent="0">
              <a:buNone/>
            </a:pPr>
            <a:r>
              <a:rPr lang="es-ES" sz="4800" dirty="0"/>
              <a:t>0 a 255 o porcentajes de 0% a 100%.</a:t>
            </a:r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6CC8C914-35CE-4BEA-8F51-5784FE8DB9FC}"/>
              </a:ext>
            </a:extLst>
          </p:cNvPr>
          <p:cNvSpPr txBox="1">
            <a:spLocks/>
          </p:cNvSpPr>
          <p:nvPr/>
        </p:nvSpPr>
        <p:spPr>
          <a:xfrm>
            <a:off x="531315" y="3913013"/>
            <a:ext cx="4040685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s-ES" sz="2500" dirty="0"/>
              <a:t>Donde R, G y B son números hexadecimales desde</a:t>
            </a:r>
          </a:p>
          <a:p>
            <a:pPr marL="0" indent="0">
              <a:buNone/>
            </a:pPr>
            <a:r>
              <a:rPr lang="es-ES" sz="2500" dirty="0"/>
              <a:t>0 hasta F</a:t>
            </a:r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DAFFDC82-8487-4BFF-8BFD-3D5A750CBEA9}"/>
              </a:ext>
            </a:extLst>
          </p:cNvPr>
          <p:cNvSpPr txBox="1">
            <a:spLocks/>
          </p:cNvSpPr>
          <p:nvPr/>
        </p:nvSpPr>
        <p:spPr>
          <a:xfrm>
            <a:off x="745654" y="3197443"/>
            <a:ext cx="2359558" cy="37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s-ES" sz="4800" dirty="0" err="1"/>
              <a:t>Ej</a:t>
            </a:r>
            <a:r>
              <a:rPr lang="es-ES" sz="4800" dirty="0"/>
              <a:t>:   </a:t>
            </a:r>
            <a:r>
              <a:rPr lang="en-US" sz="4800" dirty="0">
                <a:solidFill>
                  <a:srgbClr val="00B0F0"/>
                </a:solidFill>
              </a:rPr>
              <a:t>p {color: </a:t>
            </a:r>
            <a:r>
              <a:rPr lang="en-US" sz="4800" dirty="0" err="1">
                <a:solidFill>
                  <a:srgbClr val="00B0F0"/>
                </a:solidFill>
              </a:rPr>
              <a:t>rgb</a:t>
            </a:r>
            <a:r>
              <a:rPr lang="en-US" sz="4800" dirty="0">
                <a:solidFill>
                  <a:srgbClr val="00B0F0"/>
                </a:solidFill>
              </a:rPr>
              <a:t>(42,44,156)}</a:t>
            </a:r>
            <a:endParaRPr lang="es-ES" sz="4800" dirty="0">
              <a:solidFill>
                <a:srgbClr val="00B0F0"/>
              </a:solidFill>
            </a:endParaRPr>
          </a:p>
          <a:p>
            <a:pPr marL="152400" indent="0">
              <a:buNone/>
            </a:pPr>
            <a:endParaRPr lang="es-ES" sz="4800" dirty="0"/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0FAC40D2-95A1-48F5-A141-574000C3A528}"/>
              </a:ext>
            </a:extLst>
          </p:cNvPr>
          <p:cNvSpPr txBox="1">
            <a:spLocks/>
          </p:cNvSpPr>
          <p:nvPr/>
        </p:nvSpPr>
        <p:spPr>
          <a:xfrm>
            <a:off x="794145" y="4265102"/>
            <a:ext cx="1978394" cy="37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s-ES" sz="4800" dirty="0" err="1"/>
              <a:t>Ej</a:t>
            </a:r>
            <a:r>
              <a:rPr lang="es-ES" sz="4800" dirty="0"/>
              <a:t>:   </a:t>
            </a:r>
            <a:r>
              <a:rPr lang="en-US" sz="4800" dirty="0">
                <a:solidFill>
                  <a:srgbClr val="00B0F0"/>
                </a:solidFill>
              </a:rPr>
              <a:t>p {color: #353E9A}</a:t>
            </a:r>
            <a:endParaRPr lang="es-ES" sz="4800" dirty="0">
              <a:solidFill>
                <a:srgbClr val="00B0F0"/>
              </a:solidFill>
            </a:endParaRPr>
          </a:p>
          <a:p>
            <a:pPr marL="152400" indent="0">
              <a:buNone/>
            </a:pPr>
            <a:endParaRPr lang="es-ES" sz="4800" dirty="0"/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855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  <p:bldP spid="8" grpId="0"/>
      <p:bldP spid="9" grpId="0" animBg="1"/>
      <p:bldP spid="11" grpId="0" animBg="1"/>
      <p:bldP spid="12" grpId="0" animBg="1"/>
      <p:bldP spid="13" grpId="0"/>
      <p:bldP spid="14" grpId="0"/>
      <p:bldP spid="17" grpId="0"/>
      <p:bldP spid="18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83000" b="-83000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461464" y="53451"/>
            <a:ext cx="3246935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 err="1"/>
              <a:t>Margin</a:t>
            </a:r>
            <a:r>
              <a:rPr lang="es-ES" dirty="0"/>
              <a:t>/</a:t>
            </a:r>
            <a:r>
              <a:rPr lang="es-ES" dirty="0" err="1"/>
              <a:t>Padding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B101DF6-A941-4D11-8636-A35CC1C72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677" y="247650"/>
            <a:ext cx="5307859" cy="530785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0323D1B-E5F4-440D-A95C-FF69F0495273}"/>
              </a:ext>
            </a:extLst>
          </p:cNvPr>
          <p:cNvSpPr/>
          <p:nvPr/>
        </p:nvSpPr>
        <p:spPr>
          <a:xfrm>
            <a:off x="4281072" y="1631949"/>
            <a:ext cx="3580228" cy="182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Lorem</a:t>
            </a:r>
            <a:r>
              <a:rPr lang="es-ES" b="1" dirty="0">
                <a:solidFill>
                  <a:schemeClr val="tx1"/>
                </a:solidFill>
              </a:rPr>
              <a:t> </a:t>
            </a:r>
            <a:r>
              <a:rPr lang="es-ES" b="1" dirty="0" err="1">
                <a:solidFill>
                  <a:schemeClr val="tx1"/>
                </a:solidFill>
              </a:rPr>
              <a:t>ipsum</a:t>
            </a:r>
            <a:r>
              <a:rPr lang="es-ES" b="1" dirty="0">
                <a:solidFill>
                  <a:schemeClr val="tx1"/>
                </a:solidFill>
              </a:rPr>
              <a:t> dolor </a:t>
            </a:r>
            <a:r>
              <a:rPr lang="es-ES" b="1" dirty="0" err="1">
                <a:solidFill>
                  <a:schemeClr val="tx1"/>
                </a:solidFill>
              </a:rPr>
              <a:t>sit</a:t>
            </a:r>
            <a:r>
              <a:rPr lang="es-ES" b="1" dirty="0">
                <a:solidFill>
                  <a:schemeClr val="tx1"/>
                </a:solidFill>
              </a:rPr>
              <a:t> </a:t>
            </a:r>
            <a:r>
              <a:rPr lang="es-ES" b="1" dirty="0" err="1">
                <a:solidFill>
                  <a:schemeClr val="tx1"/>
                </a:solidFill>
              </a:rPr>
              <a:t>amet</a:t>
            </a:r>
            <a:r>
              <a:rPr lang="es-ES" b="1" dirty="0">
                <a:solidFill>
                  <a:schemeClr val="tx1"/>
                </a:solidFill>
              </a:rPr>
              <a:t>, </a:t>
            </a:r>
            <a:r>
              <a:rPr lang="es-ES" b="1" dirty="0" err="1">
                <a:solidFill>
                  <a:schemeClr val="tx1"/>
                </a:solidFill>
              </a:rPr>
              <a:t>consectetur</a:t>
            </a:r>
            <a:r>
              <a:rPr lang="es-ES" b="1" dirty="0">
                <a:solidFill>
                  <a:schemeClr val="tx1"/>
                </a:solidFill>
              </a:rPr>
              <a:t> </a:t>
            </a:r>
            <a:r>
              <a:rPr lang="es-ES" b="1" dirty="0" err="1">
                <a:solidFill>
                  <a:schemeClr val="tx1"/>
                </a:solidFill>
              </a:rPr>
              <a:t>adipisicing</a:t>
            </a:r>
            <a:r>
              <a:rPr lang="es-ES" b="1" dirty="0">
                <a:solidFill>
                  <a:schemeClr val="tx1"/>
                </a:solidFill>
              </a:rPr>
              <a:t> </a:t>
            </a:r>
            <a:r>
              <a:rPr lang="es-ES" b="1" dirty="0" err="1">
                <a:solidFill>
                  <a:schemeClr val="tx1"/>
                </a:solidFill>
              </a:rPr>
              <a:t>elit</a:t>
            </a:r>
            <a:r>
              <a:rPr lang="es-ES" b="1" dirty="0">
                <a:solidFill>
                  <a:schemeClr val="tx1"/>
                </a:solidFill>
              </a:rPr>
              <a:t>. </a:t>
            </a:r>
            <a:r>
              <a:rPr lang="es-ES" b="1" dirty="0" err="1">
                <a:solidFill>
                  <a:schemeClr val="tx1"/>
                </a:solidFill>
              </a:rPr>
              <a:t>Cumque</a:t>
            </a:r>
            <a:r>
              <a:rPr lang="es-ES" b="1" dirty="0">
                <a:solidFill>
                  <a:schemeClr val="tx1"/>
                </a:solidFill>
              </a:rPr>
              <a:t> </a:t>
            </a:r>
            <a:r>
              <a:rPr lang="es-ES" b="1" dirty="0" err="1">
                <a:solidFill>
                  <a:schemeClr val="tx1"/>
                </a:solidFill>
              </a:rPr>
              <a:t>iusto</a:t>
            </a:r>
            <a:r>
              <a:rPr lang="es-ES" b="1" dirty="0">
                <a:solidFill>
                  <a:schemeClr val="tx1"/>
                </a:solidFill>
              </a:rPr>
              <a:t>, tempore. </a:t>
            </a:r>
          </a:p>
        </p:txBody>
      </p:sp>
      <p:sp>
        <p:nvSpPr>
          <p:cNvPr id="21" name="Google Shape;98;p18">
            <a:extLst>
              <a:ext uri="{FF2B5EF4-FFF2-40B4-BE49-F238E27FC236}">
                <a16:creationId xmlns:a16="http://schemas.microsoft.com/office/drawing/2014/main" id="{899D1BBA-B88E-42F5-A4C6-5725CC752FAE}"/>
              </a:ext>
            </a:extLst>
          </p:cNvPr>
          <p:cNvSpPr txBox="1">
            <a:spLocks/>
          </p:cNvSpPr>
          <p:nvPr/>
        </p:nvSpPr>
        <p:spPr>
          <a:xfrm>
            <a:off x="283664" y="1415091"/>
            <a:ext cx="231742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b="1" dirty="0"/>
              <a:t>- </a:t>
            </a:r>
            <a:r>
              <a:rPr lang="es-ES" b="1" dirty="0" err="1"/>
              <a:t>Margin</a:t>
            </a:r>
            <a:endParaRPr lang="es-ES" b="1" dirty="0"/>
          </a:p>
        </p:txBody>
      </p:sp>
      <p:sp>
        <p:nvSpPr>
          <p:cNvPr id="22" name="Google Shape;98;p18">
            <a:extLst>
              <a:ext uri="{FF2B5EF4-FFF2-40B4-BE49-F238E27FC236}">
                <a16:creationId xmlns:a16="http://schemas.microsoft.com/office/drawing/2014/main" id="{42C380A0-022F-4F6D-B220-89D2C1EDE1A9}"/>
              </a:ext>
            </a:extLst>
          </p:cNvPr>
          <p:cNvSpPr txBox="1">
            <a:spLocks/>
          </p:cNvSpPr>
          <p:nvPr/>
        </p:nvSpPr>
        <p:spPr>
          <a:xfrm>
            <a:off x="380720" y="1708747"/>
            <a:ext cx="2630987" cy="526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200" dirty="0"/>
              <a:t>Espacio entre un elemento y los que le rodean.</a:t>
            </a:r>
          </a:p>
        </p:txBody>
      </p:sp>
      <p:sp>
        <p:nvSpPr>
          <p:cNvPr id="4" name="Flecha: hacia arriba 3">
            <a:extLst>
              <a:ext uri="{FF2B5EF4-FFF2-40B4-BE49-F238E27FC236}">
                <a16:creationId xmlns:a16="http://schemas.microsoft.com/office/drawing/2014/main" id="{93425F57-F183-411C-93C1-544CB46D2E1F}"/>
              </a:ext>
            </a:extLst>
          </p:cNvPr>
          <p:cNvSpPr/>
          <p:nvPr/>
        </p:nvSpPr>
        <p:spPr>
          <a:xfrm>
            <a:off x="5876206" y="1123950"/>
            <a:ext cx="152400" cy="457200"/>
          </a:xfrm>
          <a:prstGeom prst="up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oogle Shape;98;p18">
            <a:extLst>
              <a:ext uri="{FF2B5EF4-FFF2-40B4-BE49-F238E27FC236}">
                <a16:creationId xmlns:a16="http://schemas.microsoft.com/office/drawing/2014/main" id="{1B3892E5-AB9A-44FA-B87B-D3E0890A1AB1}"/>
              </a:ext>
            </a:extLst>
          </p:cNvPr>
          <p:cNvSpPr txBox="1">
            <a:spLocks/>
          </p:cNvSpPr>
          <p:nvPr/>
        </p:nvSpPr>
        <p:spPr>
          <a:xfrm>
            <a:off x="349880" y="2199376"/>
            <a:ext cx="1746923" cy="45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200" dirty="0">
                <a:solidFill>
                  <a:srgbClr val="00B0F0"/>
                </a:solidFill>
              </a:rPr>
              <a:t>-</a:t>
            </a:r>
            <a:r>
              <a:rPr lang="es-ES" sz="1200" dirty="0" err="1">
                <a:solidFill>
                  <a:srgbClr val="00B0F0"/>
                </a:solidFill>
              </a:rPr>
              <a:t>margin</a:t>
            </a:r>
            <a:r>
              <a:rPr lang="es-ES" sz="1200" dirty="0">
                <a:solidFill>
                  <a:srgbClr val="00B0F0"/>
                </a:solidFill>
              </a:rPr>
              <a:t>-top</a:t>
            </a:r>
          </a:p>
        </p:txBody>
      </p:sp>
      <p:sp>
        <p:nvSpPr>
          <p:cNvPr id="24" name="Google Shape;98;p18">
            <a:extLst>
              <a:ext uri="{FF2B5EF4-FFF2-40B4-BE49-F238E27FC236}">
                <a16:creationId xmlns:a16="http://schemas.microsoft.com/office/drawing/2014/main" id="{AFA79C7F-CC53-4612-A9E1-58BE0DD41296}"/>
              </a:ext>
            </a:extLst>
          </p:cNvPr>
          <p:cNvSpPr txBox="1">
            <a:spLocks/>
          </p:cNvSpPr>
          <p:nvPr/>
        </p:nvSpPr>
        <p:spPr>
          <a:xfrm>
            <a:off x="277314" y="1049121"/>
            <a:ext cx="231742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2000" b="1" dirty="0"/>
              <a:t>- </a:t>
            </a:r>
            <a:r>
              <a:rPr lang="es-ES" b="1" dirty="0" err="1"/>
              <a:t>Border</a:t>
            </a:r>
            <a:endParaRPr lang="es-ES" sz="2000" b="1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DD5C229-6CE3-45C4-9D71-80166BEED290}"/>
              </a:ext>
            </a:extLst>
          </p:cNvPr>
          <p:cNvSpPr/>
          <p:nvPr/>
        </p:nvSpPr>
        <p:spPr>
          <a:xfrm>
            <a:off x="4281072" y="1631949"/>
            <a:ext cx="3580228" cy="1822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Google Shape;98;p18">
            <a:extLst>
              <a:ext uri="{FF2B5EF4-FFF2-40B4-BE49-F238E27FC236}">
                <a16:creationId xmlns:a16="http://schemas.microsoft.com/office/drawing/2014/main" id="{6901E9DC-7D38-4533-BAB8-4D39891022C1}"/>
              </a:ext>
            </a:extLst>
          </p:cNvPr>
          <p:cNvSpPr txBox="1">
            <a:spLocks/>
          </p:cNvSpPr>
          <p:nvPr/>
        </p:nvSpPr>
        <p:spPr>
          <a:xfrm>
            <a:off x="5826715" y="1174378"/>
            <a:ext cx="1177336" cy="45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200" dirty="0" err="1">
                <a:solidFill>
                  <a:srgbClr val="00B0F0"/>
                </a:solidFill>
              </a:rPr>
              <a:t>margin</a:t>
            </a:r>
            <a:r>
              <a:rPr lang="es-ES" sz="1200" dirty="0">
                <a:solidFill>
                  <a:srgbClr val="00B0F0"/>
                </a:solidFill>
              </a:rPr>
              <a:t>-top</a:t>
            </a:r>
          </a:p>
        </p:txBody>
      </p:sp>
      <p:sp>
        <p:nvSpPr>
          <p:cNvPr id="26" name="Google Shape;98;p18">
            <a:extLst>
              <a:ext uri="{FF2B5EF4-FFF2-40B4-BE49-F238E27FC236}">
                <a16:creationId xmlns:a16="http://schemas.microsoft.com/office/drawing/2014/main" id="{6A2828F6-863D-44E4-B87F-6A8F2563EE10}"/>
              </a:ext>
            </a:extLst>
          </p:cNvPr>
          <p:cNvSpPr txBox="1">
            <a:spLocks/>
          </p:cNvSpPr>
          <p:nvPr/>
        </p:nvSpPr>
        <p:spPr>
          <a:xfrm>
            <a:off x="349880" y="2461143"/>
            <a:ext cx="1746923" cy="45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200" dirty="0">
                <a:solidFill>
                  <a:srgbClr val="00B0F0"/>
                </a:solidFill>
              </a:rPr>
              <a:t>-</a:t>
            </a:r>
            <a:r>
              <a:rPr lang="es-ES" sz="1200" dirty="0" err="1">
                <a:solidFill>
                  <a:srgbClr val="00B0F0"/>
                </a:solidFill>
              </a:rPr>
              <a:t>margin-right</a:t>
            </a:r>
            <a:endParaRPr lang="es-ES" sz="1200" dirty="0">
              <a:solidFill>
                <a:srgbClr val="00B0F0"/>
              </a:solidFill>
            </a:endParaRPr>
          </a:p>
        </p:txBody>
      </p:sp>
      <p:sp>
        <p:nvSpPr>
          <p:cNvPr id="27" name="Flecha: hacia arriba 26">
            <a:extLst>
              <a:ext uri="{FF2B5EF4-FFF2-40B4-BE49-F238E27FC236}">
                <a16:creationId xmlns:a16="http://schemas.microsoft.com/office/drawing/2014/main" id="{8B35327D-EE44-42AC-8C84-6B9D1AD1CB4D}"/>
              </a:ext>
            </a:extLst>
          </p:cNvPr>
          <p:cNvSpPr/>
          <p:nvPr/>
        </p:nvSpPr>
        <p:spPr>
          <a:xfrm rot="5400000">
            <a:off x="8124106" y="2314574"/>
            <a:ext cx="152400" cy="457200"/>
          </a:xfrm>
          <a:prstGeom prst="up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Google Shape;98;p18">
            <a:extLst>
              <a:ext uri="{FF2B5EF4-FFF2-40B4-BE49-F238E27FC236}">
                <a16:creationId xmlns:a16="http://schemas.microsoft.com/office/drawing/2014/main" id="{BD6AAF3D-D173-4557-AFC9-94CEE7FC09CB}"/>
              </a:ext>
            </a:extLst>
          </p:cNvPr>
          <p:cNvSpPr txBox="1">
            <a:spLocks/>
          </p:cNvSpPr>
          <p:nvPr/>
        </p:nvSpPr>
        <p:spPr>
          <a:xfrm>
            <a:off x="7690944" y="2571750"/>
            <a:ext cx="991592" cy="27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800" dirty="0" err="1">
                <a:solidFill>
                  <a:srgbClr val="00B0F0"/>
                </a:solidFill>
              </a:rPr>
              <a:t>margin-right</a:t>
            </a:r>
            <a:endParaRPr lang="es-ES" sz="800" dirty="0">
              <a:solidFill>
                <a:srgbClr val="00B0F0"/>
              </a:solidFill>
            </a:endParaRPr>
          </a:p>
        </p:txBody>
      </p:sp>
      <p:sp>
        <p:nvSpPr>
          <p:cNvPr id="29" name="Google Shape;98;p18">
            <a:extLst>
              <a:ext uri="{FF2B5EF4-FFF2-40B4-BE49-F238E27FC236}">
                <a16:creationId xmlns:a16="http://schemas.microsoft.com/office/drawing/2014/main" id="{360798C1-C417-46B8-AB14-EC8C3D147435}"/>
              </a:ext>
            </a:extLst>
          </p:cNvPr>
          <p:cNvSpPr txBox="1">
            <a:spLocks/>
          </p:cNvSpPr>
          <p:nvPr/>
        </p:nvSpPr>
        <p:spPr>
          <a:xfrm>
            <a:off x="1661950" y="2199375"/>
            <a:ext cx="1746923" cy="45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200" dirty="0">
                <a:solidFill>
                  <a:srgbClr val="00B0F0"/>
                </a:solidFill>
              </a:rPr>
              <a:t>-</a:t>
            </a:r>
            <a:r>
              <a:rPr lang="es-ES" sz="1200" dirty="0" err="1">
                <a:solidFill>
                  <a:srgbClr val="00B0F0"/>
                </a:solidFill>
              </a:rPr>
              <a:t>margin-bottom</a:t>
            </a:r>
            <a:endParaRPr lang="es-ES" sz="1200" dirty="0">
              <a:solidFill>
                <a:srgbClr val="00B0F0"/>
              </a:solidFill>
            </a:endParaRPr>
          </a:p>
        </p:txBody>
      </p:sp>
      <p:sp>
        <p:nvSpPr>
          <p:cNvPr id="30" name="Flecha: hacia arriba 29">
            <a:extLst>
              <a:ext uri="{FF2B5EF4-FFF2-40B4-BE49-F238E27FC236}">
                <a16:creationId xmlns:a16="http://schemas.microsoft.com/office/drawing/2014/main" id="{94526A88-3A1A-4E89-9EFB-3E0871176117}"/>
              </a:ext>
            </a:extLst>
          </p:cNvPr>
          <p:cNvSpPr/>
          <p:nvPr/>
        </p:nvSpPr>
        <p:spPr>
          <a:xfrm rot="10800000">
            <a:off x="5876206" y="3562350"/>
            <a:ext cx="152400" cy="457200"/>
          </a:xfrm>
          <a:prstGeom prst="up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Google Shape;98;p18">
            <a:extLst>
              <a:ext uri="{FF2B5EF4-FFF2-40B4-BE49-F238E27FC236}">
                <a16:creationId xmlns:a16="http://schemas.microsoft.com/office/drawing/2014/main" id="{F0D283DF-CAE0-4179-8314-7C00EA9CADD2}"/>
              </a:ext>
            </a:extLst>
          </p:cNvPr>
          <p:cNvSpPr txBox="1">
            <a:spLocks/>
          </p:cNvSpPr>
          <p:nvPr/>
        </p:nvSpPr>
        <p:spPr>
          <a:xfrm>
            <a:off x="4465264" y="3505198"/>
            <a:ext cx="1487141" cy="45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200" dirty="0" err="1">
                <a:solidFill>
                  <a:srgbClr val="00B0F0"/>
                </a:solidFill>
              </a:rPr>
              <a:t>margin-bottom</a:t>
            </a:r>
            <a:endParaRPr lang="es-ES" sz="1200" dirty="0">
              <a:solidFill>
                <a:srgbClr val="00B0F0"/>
              </a:solidFill>
            </a:endParaRPr>
          </a:p>
        </p:txBody>
      </p:sp>
      <p:sp>
        <p:nvSpPr>
          <p:cNvPr id="32" name="Google Shape;98;p18">
            <a:extLst>
              <a:ext uri="{FF2B5EF4-FFF2-40B4-BE49-F238E27FC236}">
                <a16:creationId xmlns:a16="http://schemas.microsoft.com/office/drawing/2014/main" id="{7586F8ED-C669-4D2B-AE7D-CB1886BA8EC6}"/>
              </a:ext>
            </a:extLst>
          </p:cNvPr>
          <p:cNvSpPr txBox="1">
            <a:spLocks/>
          </p:cNvSpPr>
          <p:nvPr/>
        </p:nvSpPr>
        <p:spPr>
          <a:xfrm>
            <a:off x="1659441" y="2457981"/>
            <a:ext cx="1746923" cy="45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200" dirty="0">
                <a:solidFill>
                  <a:srgbClr val="00B0F0"/>
                </a:solidFill>
              </a:rPr>
              <a:t>-</a:t>
            </a:r>
            <a:r>
              <a:rPr lang="es-ES" sz="1200" dirty="0" err="1">
                <a:solidFill>
                  <a:srgbClr val="00B0F0"/>
                </a:solidFill>
              </a:rPr>
              <a:t>margin-left</a:t>
            </a:r>
            <a:endParaRPr lang="es-ES" sz="1200" dirty="0">
              <a:solidFill>
                <a:srgbClr val="00B0F0"/>
              </a:solidFill>
            </a:endParaRPr>
          </a:p>
        </p:txBody>
      </p:sp>
      <p:sp>
        <p:nvSpPr>
          <p:cNvPr id="33" name="Flecha: hacia arriba 32">
            <a:extLst>
              <a:ext uri="{FF2B5EF4-FFF2-40B4-BE49-F238E27FC236}">
                <a16:creationId xmlns:a16="http://schemas.microsoft.com/office/drawing/2014/main" id="{BC796074-3EBA-4410-B076-E4B61418387F}"/>
              </a:ext>
            </a:extLst>
          </p:cNvPr>
          <p:cNvSpPr/>
          <p:nvPr/>
        </p:nvSpPr>
        <p:spPr>
          <a:xfrm rot="16200000">
            <a:off x="3814903" y="2352147"/>
            <a:ext cx="152400" cy="457200"/>
          </a:xfrm>
          <a:prstGeom prst="up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Google Shape;98;p18">
            <a:extLst>
              <a:ext uri="{FF2B5EF4-FFF2-40B4-BE49-F238E27FC236}">
                <a16:creationId xmlns:a16="http://schemas.microsoft.com/office/drawing/2014/main" id="{159B871C-CE0B-4915-AA1F-EBA9FCBD7A5F}"/>
              </a:ext>
            </a:extLst>
          </p:cNvPr>
          <p:cNvSpPr txBox="1">
            <a:spLocks/>
          </p:cNvSpPr>
          <p:nvPr/>
        </p:nvSpPr>
        <p:spPr>
          <a:xfrm>
            <a:off x="3395307" y="2621047"/>
            <a:ext cx="991592" cy="27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800" dirty="0" err="1">
                <a:solidFill>
                  <a:srgbClr val="00B0F0"/>
                </a:solidFill>
              </a:rPr>
              <a:t>margin-left</a:t>
            </a:r>
            <a:endParaRPr lang="es-ES" sz="800" dirty="0">
              <a:solidFill>
                <a:srgbClr val="00B0F0"/>
              </a:solidFill>
            </a:endParaRPr>
          </a:p>
        </p:txBody>
      </p:sp>
      <p:sp>
        <p:nvSpPr>
          <p:cNvPr id="35" name="Google Shape;98;p18">
            <a:extLst>
              <a:ext uri="{FF2B5EF4-FFF2-40B4-BE49-F238E27FC236}">
                <a16:creationId xmlns:a16="http://schemas.microsoft.com/office/drawing/2014/main" id="{7DAC1138-0B7A-4023-99F3-B8D0CF72241D}"/>
              </a:ext>
            </a:extLst>
          </p:cNvPr>
          <p:cNvSpPr txBox="1">
            <a:spLocks/>
          </p:cNvSpPr>
          <p:nvPr/>
        </p:nvSpPr>
        <p:spPr>
          <a:xfrm>
            <a:off x="380743" y="2904956"/>
            <a:ext cx="231742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b="1" dirty="0"/>
              <a:t>- </a:t>
            </a:r>
            <a:r>
              <a:rPr lang="es-ES" b="1" dirty="0" err="1"/>
              <a:t>Padding</a:t>
            </a:r>
            <a:endParaRPr lang="es-ES" b="1" dirty="0"/>
          </a:p>
        </p:txBody>
      </p:sp>
      <p:sp>
        <p:nvSpPr>
          <p:cNvPr id="36" name="Google Shape;98;p18">
            <a:extLst>
              <a:ext uri="{FF2B5EF4-FFF2-40B4-BE49-F238E27FC236}">
                <a16:creationId xmlns:a16="http://schemas.microsoft.com/office/drawing/2014/main" id="{F8842894-B934-4F7A-8588-24B1347A10AB}"/>
              </a:ext>
            </a:extLst>
          </p:cNvPr>
          <p:cNvSpPr txBox="1">
            <a:spLocks/>
          </p:cNvSpPr>
          <p:nvPr/>
        </p:nvSpPr>
        <p:spPr>
          <a:xfrm>
            <a:off x="461464" y="3220412"/>
            <a:ext cx="2630987" cy="526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200" dirty="0"/>
              <a:t>Espacio entre un elemento y el borde de su contenedor.</a:t>
            </a:r>
          </a:p>
        </p:txBody>
      </p:sp>
      <p:sp>
        <p:nvSpPr>
          <p:cNvPr id="37" name="Google Shape;98;p18">
            <a:extLst>
              <a:ext uri="{FF2B5EF4-FFF2-40B4-BE49-F238E27FC236}">
                <a16:creationId xmlns:a16="http://schemas.microsoft.com/office/drawing/2014/main" id="{E725F9AA-A934-437A-8C74-74C0C7348AB9}"/>
              </a:ext>
            </a:extLst>
          </p:cNvPr>
          <p:cNvSpPr txBox="1">
            <a:spLocks/>
          </p:cNvSpPr>
          <p:nvPr/>
        </p:nvSpPr>
        <p:spPr>
          <a:xfrm>
            <a:off x="376990" y="3715079"/>
            <a:ext cx="1746923" cy="45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200" dirty="0">
                <a:solidFill>
                  <a:srgbClr val="92D050"/>
                </a:solidFill>
              </a:rPr>
              <a:t>-</a:t>
            </a:r>
            <a:r>
              <a:rPr lang="es-ES" sz="1200" dirty="0" err="1">
                <a:solidFill>
                  <a:srgbClr val="92D050"/>
                </a:solidFill>
              </a:rPr>
              <a:t>padding</a:t>
            </a:r>
            <a:r>
              <a:rPr lang="es-ES" sz="1200" dirty="0">
                <a:solidFill>
                  <a:srgbClr val="92D050"/>
                </a:solidFill>
              </a:rPr>
              <a:t>-top</a:t>
            </a:r>
          </a:p>
        </p:txBody>
      </p:sp>
      <p:sp>
        <p:nvSpPr>
          <p:cNvPr id="38" name="Flecha: hacia arriba 37">
            <a:extLst>
              <a:ext uri="{FF2B5EF4-FFF2-40B4-BE49-F238E27FC236}">
                <a16:creationId xmlns:a16="http://schemas.microsoft.com/office/drawing/2014/main" id="{547F513C-A7FF-4532-B634-16BEF635384D}"/>
              </a:ext>
            </a:extLst>
          </p:cNvPr>
          <p:cNvSpPr/>
          <p:nvPr/>
        </p:nvSpPr>
        <p:spPr>
          <a:xfrm>
            <a:off x="5876206" y="1727425"/>
            <a:ext cx="152400" cy="457200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Google Shape;98;p18">
            <a:extLst>
              <a:ext uri="{FF2B5EF4-FFF2-40B4-BE49-F238E27FC236}">
                <a16:creationId xmlns:a16="http://schemas.microsoft.com/office/drawing/2014/main" id="{A840646D-E475-4CDC-8AA7-3AC85274F33E}"/>
              </a:ext>
            </a:extLst>
          </p:cNvPr>
          <p:cNvSpPr txBox="1">
            <a:spLocks/>
          </p:cNvSpPr>
          <p:nvPr/>
        </p:nvSpPr>
        <p:spPr>
          <a:xfrm>
            <a:off x="5826714" y="1741545"/>
            <a:ext cx="1310685" cy="34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200" dirty="0" err="1">
                <a:solidFill>
                  <a:srgbClr val="00B050"/>
                </a:solidFill>
              </a:rPr>
              <a:t>padding</a:t>
            </a:r>
            <a:r>
              <a:rPr lang="es-ES" sz="1200" dirty="0">
                <a:solidFill>
                  <a:srgbClr val="00B050"/>
                </a:solidFill>
              </a:rPr>
              <a:t>-top</a:t>
            </a:r>
          </a:p>
        </p:txBody>
      </p:sp>
      <p:sp>
        <p:nvSpPr>
          <p:cNvPr id="40" name="Google Shape;98;p18">
            <a:extLst>
              <a:ext uri="{FF2B5EF4-FFF2-40B4-BE49-F238E27FC236}">
                <a16:creationId xmlns:a16="http://schemas.microsoft.com/office/drawing/2014/main" id="{30DEFA57-F138-4DA5-B478-CED6373636B3}"/>
              </a:ext>
            </a:extLst>
          </p:cNvPr>
          <p:cNvSpPr txBox="1">
            <a:spLocks/>
          </p:cNvSpPr>
          <p:nvPr/>
        </p:nvSpPr>
        <p:spPr>
          <a:xfrm>
            <a:off x="376990" y="4019550"/>
            <a:ext cx="1746923" cy="45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200" dirty="0">
                <a:solidFill>
                  <a:srgbClr val="92D050"/>
                </a:solidFill>
              </a:rPr>
              <a:t>-</a:t>
            </a:r>
            <a:r>
              <a:rPr lang="es-ES" sz="1200" dirty="0" err="1">
                <a:solidFill>
                  <a:srgbClr val="92D050"/>
                </a:solidFill>
              </a:rPr>
              <a:t>padding-right</a:t>
            </a:r>
            <a:endParaRPr lang="es-ES" sz="1200" dirty="0">
              <a:solidFill>
                <a:srgbClr val="92D050"/>
              </a:solidFill>
            </a:endParaRPr>
          </a:p>
        </p:txBody>
      </p:sp>
      <p:sp>
        <p:nvSpPr>
          <p:cNvPr id="41" name="Flecha: hacia arriba 40">
            <a:extLst>
              <a:ext uri="{FF2B5EF4-FFF2-40B4-BE49-F238E27FC236}">
                <a16:creationId xmlns:a16="http://schemas.microsoft.com/office/drawing/2014/main" id="{E964E88D-1CCD-442B-960E-CCD72F2060B7}"/>
              </a:ext>
            </a:extLst>
          </p:cNvPr>
          <p:cNvSpPr/>
          <p:nvPr/>
        </p:nvSpPr>
        <p:spPr>
          <a:xfrm rot="5400000">
            <a:off x="7660439" y="2465237"/>
            <a:ext cx="152400" cy="19749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Google Shape;98;p18">
            <a:extLst>
              <a:ext uri="{FF2B5EF4-FFF2-40B4-BE49-F238E27FC236}">
                <a16:creationId xmlns:a16="http://schemas.microsoft.com/office/drawing/2014/main" id="{049CB712-CD37-4AD9-B13D-1AF0C56E2E3C}"/>
              </a:ext>
            </a:extLst>
          </p:cNvPr>
          <p:cNvSpPr txBox="1">
            <a:spLocks/>
          </p:cNvSpPr>
          <p:nvPr/>
        </p:nvSpPr>
        <p:spPr>
          <a:xfrm>
            <a:off x="6746616" y="2594094"/>
            <a:ext cx="1396910" cy="34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000" dirty="0" err="1">
                <a:solidFill>
                  <a:srgbClr val="00B050"/>
                </a:solidFill>
              </a:rPr>
              <a:t>padding-right</a:t>
            </a:r>
            <a:endParaRPr lang="es-ES" sz="1000" dirty="0">
              <a:solidFill>
                <a:srgbClr val="00B050"/>
              </a:solidFill>
            </a:endParaRPr>
          </a:p>
        </p:txBody>
      </p:sp>
      <p:sp>
        <p:nvSpPr>
          <p:cNvPr id="43" name="Google Shape;98;p18">
            <a:extLst>
              <a:ext uri="{FF2B5EF4-FFF2-40B4-BE49-F238E27FC236}">
                <a16:creationId xmlns:a16="http://schemas.microsoft.com/office/drawing/2014/main" id="{FE754048-93FF-4B8B-B4EC-431F104EE59F}"/>
              </a:ext>
            </a:extLst>
          </p:cNvPr>
          <p:cNvSpPr txBox="1">
            <a:spLocks/>
          </p:cNvSpPr>
          <p:nvPr/>
        </p:nvSpPr>
        <p:spPr>
          <a:xfrm>
            <a:off x="1696213" y="3711917"/>
            <a:ext cx="1746923" cy="45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200" dirty="0">
                <a:solidFill>
                  <a:srgbClr val="92D050"/>
                </a:solidFill>
              </a:rPr>
              <a:t>-</a:t>
            </a:r>
            <a:r>
              <a:rPr lang="es-ES" sz="1200" dirty="0" err="1">
                <a:solidFill>
                  <a:srgbClr val="92D050"/>
                </a:solidFill>
              </a:rPr>
              <a:t>padding-bottom</a:t>
            </a:r>
            <a:endParaRPr lang="es-ES" sz="1200" dirty="0">
              <a:solidFill>
                <a:srgbClr val="92D050"/>
              </a:solidFill>
            </a:endParaRPr>
          </a:p>
        </p:txBody>
      </p:sp>
      <p:sp>
        <p:nvSpPr>
          <p:cNvPr id="46" name="Flecha: hacia arriba 45">
            <a:extLst>
              <a:ext uri="{FF2B5EF4-FFF2-40B4-BE49-F238E27FC236}">
                <a16:creationId xmlns:a16="http://schemas.microsoft.com/office/drawing/2014/main" id="{12981FDB-1C24-486C-9AEA-134F37ADFAEC}"/>
              </a:ext>
            </a:extLst>
          </p:cNvPr>
          <p:cNvSpPr/>
          <p:nvPr/>
        </p:nvSpPr>
        <p:spPr>
          <a:xfrm rot="10800000">
            <a:off x="5876206" y="2928733"/>
            <a:ext cx="152400" cy="457200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Google Shape;98;p18">
            <a:extLst>
              <a:ext uri="{FF2B5EF4-FFF2-40B4-BE49-F238E27FC236}">
                <a16:creationId xmlns:a16="http://schemas.microsoft.com/office/drawing/2014/main" id="{A2568D60-52E2-47BF-B266-6AA2B6BC94B7}"/>
              </a:ext>
            </a:extLst>
          </p:cNvPr>
          <p:cNvSpPr txBox="1">
            <a:spLocks/>
          </p:cNvSpPr>
          <p:nvPr/>
        </p:nvSpPr>
        <p:spPr>
          <a:xfrm>
            <a:off x="4423129" y="2929782"/>
            <a:ext cx="1571410" cy="34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200" dirty="0" err="1">
                <a:solidFill>
                  <a:srgbClr val="00B050"/>
                </a:solidFill>
              </a:rPr>
              <a:t>padding-bottom</a:t>
            </a:r>
            <a:endParaRPr lang="es-ES" sz="1200" dirty="0">
              <a:solidFill>
                <a:srgbClr val="00B050"/>
              </a:solidFill>
            </a:endParaRPr>
          </a:p>
        </p:txBody>
      </p:sp>
      <p:sp>
        <p:nvSpPr>
          <p:cNvPr id="48" name="Google Shape;98;p18">
            <a:extLst>
              <a:ext uri="{FF2B5EF4-FFF2-40B4-BE49-F238E27FC236}">
                <a16:creationId xmlns:a16="http://schemas.microsoft.com/office/drawing/2014/main" id="{8ACA35F3-7E24-480C-A627-ACF8C32862C0}"/>
              </a:ext>
            </a:extLst>
          </p:cNvPr>
          <p:cNvSpPr txBox="1">
            <a:spLocks/>
          </p:cNvSpPr>
          <p:nvPr/>
        </p:nvSpPr>
        <p:spPr>
          <a:xfrm>
            <a:off x="1696213" y="3998931"/>
            <a:ext cx="1746923" cy="45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200" dirty="0">
                <a:solidFill>
                  <a:srgbClr val="92D050"/>
                </a:solidFill>
              </a:rPr>
              <a:t>-</a:t>
            </a:r>
            <a:r>
              <a:rPr lang="es-ES" sz="1200" dirty="0" err="1">
                <a:solidFill>
                  <a:srgbClr val="92D050"/>
                </a:solidFill>
              </a:rPr>
              <a:t>padding-left</a:t>
            </a:r>
            <a:endParaRPr lang="es-ES" sz="1200" dirty="0">
              <a:solidFill>
                <a:srgbClr val="92D050"/>
              </a:solidFill>
            </a:endParaRPr>
          </a:p>
        </p:txBody>
      </p:sp>
      <p:sp>
        <p:nvSpPr>
          <p:cNvPr id="49" name="Flecha: hacia arriba 48">
            <a:extLst>
              <a:ext uri="{FF2B5EF4-FFF2-40B4-BE49-F238E27FC236}">
                <a16:creationId xmlns:a16="http://schemas.microsoft.com/office/drawing/2014/main" id="{26AAFC38-4113-4161-B4C9-622B65D71129}"/>
              </a:ext>
            </a:extLst>
          </p:cNvPr>
          <p:cNvSpPr/>
          <p:nvPr/>
        </p:nvSpPr>
        <p:spPr>
          <a:xfrm rot="16200000">
            <a:off x="4333008" y="2473002"/>
            <a:ext cx="152400" cy="19749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Google Shape;98;p18">
            <a:extLst>
              <a:ext uri="{FF2B5EF4-FFF2-40B4-BE49-F238E27FC236}">
                <a16:creationId xmlns:a16="http://schemas.microsoft.com/office/drawing/2014/main" id="{B3725856-B861-42BB-BCAB-2F1096297A3D}"/>
              </a:ext>
            </a:extLst>
          </p:cNvPr>
          <p:cNvSpPr txBox="1">
            <a:spLocks/>
          </p:cNvSpPr>
          <p:nvPr/>
        </p:nvSpPr>
        <p:spPr>
          <a:xfrm>
            <a:off x="4114141" y="2604448"/>
            <a:ext cx="1396910" cy="34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000" dirty="0" err="1">
                <a:solidFill>
                  <a:srgbClr val="00B050"/>
                </a:solidFill>
              </a:rPr>
              <a:t>padding-left</a:t>
            </a:r>
            <a:endParaRPr lang="es-ES" sz="1000" dirty="0">
              <a:solidFill>
                <a:srgbClr val="00B050"/>
              </a:solidFill>
            </a:endParaRPr>
          </a:p>
        </p:txBody>
      </p:sp>
      <p:sp>
        <p:nvSpPr>
          <p:cNvPr id="51" name="Google Shape;98;p18">
            <a:extLst>
              <a:ext uri="{FF2B5EF4-FFF2-40B4-BE49-F238E27FC236}">
                <a16:creationId xmlns:a16="http://schemas.microsoft.com/office/drawing/2014/main" id="{4BB299C9-6B44-4749-AF6F-2A826575DCAC}"/>
              </a:ext>
            </a:extLst>
          </p:cNvPr>
          <p:cNvSpPr txBox="1">
            <a:spLocks/>
          </p:cNvSpPr>
          <p:nvPr/>
        </p:nvSpPr>
        <p:spPr>
          <a:xfrm>
            <a:off x="5925697" y="1190145"/>
            <a:ext cx="1177336" cy="45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200" dirty="0" err="1">
                <a:solidFill>
                  <a:srgbClr val="00B0F0"/>
                </a:solidFill>
              </a:rPr>
              <a:t>Border</a:t>
            </a:r>
            <a:r>
              <a:rPr lang="es-ES" sz="1200" dirty="0">
                <a:solidFill>
                  <a:srgbClr val="00B0F0"/>
                </a:solidFill>
              </a:rPr>
              <a:t>-top</a:t>
            </a:r>
          </a:p>
        </p:txBody>
      </p:sp>
      <p:sp>
        <p:nvSpPr>
          <p:cNvPr id="52" name="Flecha: hacia arriba 51">
            <a:extLst>
              <a:ext uri="{FF2B5EF4-FFF2-40B4-BE49-F238E27FC236}">
                <a16:creationId xmlns:a16="http://schemas.microsoft.com/office/drawing/2014/main" id="{8F3D8A03-1593-4F05-A85A-173DB04EE7EA}"/>
              </a:ext>
            </a:extLst>
          </p:cNvPr>
          <p:cNvSpPr/>
          <p:nvPr/>
        </p:nvSpPr>
        <p:spPr>
          <a:xfrm rot="10800000">
            <a:off x="5925697" y="1137847"/>
            <a:ext cx="152400" cy="4572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Flecha: hacia arriba 52">
            <a:extLst>
              <a:ext uri="{FF2B5EF4-FFF2-40B4-BE49-F238E27FC236}">
                <a16:creationId xmlns:a16="http://schemas.microsoft.com/office/drawing/2014/main" id="{8551C7BD-B169-4C27-8316-14CF9FE03BB2}"/>
              </a:ext>
            </a:extLst>
          </p:cNvPr>
          <p:cNvSpPr/>
          <p:nvPr/>
        </p:nvSpPr>
        <p:spPr>
          <a:xfrm rot="16200000">
            <a:off x="8067326" y="2247064"/>
            <a:ext cx="152400" cy="4572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Google Shape;98;p18">
            <a:extLst>
              <a:ext uri="{FF2B5EF4-FFF2-40B4-BE49-F238E27FC236}">
                <a16:creationId xmlns:a16="http://schemas.microsoft.com/office/drawing/2014/main" id="{17B1F905-CBF4-4E94-841B-526A7BF545FA}"/>
              </a:ext>
            </a:extLst>
          </p:cNvPr>
          <p:cNvSpPr txBox="1">
            <a:spLocks/>
          </p:cNvSpPr>
          <p:nvPr/>
        </p:nvSpPr>
        <p:spPr>
          <a:xfrm>
            <a:off x="7659311" y="2544602"/>
            <a:ext cx="1108384" cy="306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900" dirty="0" err="1">
                <a:solidFill>
                  <a:srgbClr val="00B0F0"/>
                </a:solidFill>
              </a:rPr>
              <a:t>Border-right</a:t>
            </a:r>
            <a:endParaRPr lang="es-ES" sz="900" dirty="0">
              <a:solidFill>
                <a:srgbClr val="00B0F0"/>
              </a:solidFill>
            </a:endParaRPr>
          </a:p>
        </p:txBody>
      </p:sp>
      <p:sp>
        <p:nvSpPr>
          <p:cNvPr id="55" name="Flecha: hacia arriba 54">
            <a:extLst>
              <a:ext uri="{FF2B5EF4-FFF2-40B4-BE49-F238E27FC236}">
                <a16:creationId xmlns:a16="http://schemas.microsoft.com/office/drawing/2014/main" id="{925E399D-72C5-41F5-9FAE-B53D8DA1C45B}"/>
              </a:ext>
            </a:extLst>
          </p:cNvPr>
          <p:cNvSpPr/>
          <p:nvPr/>
        </p:nvSpPr>
        <p:spPr>
          <a:xfrm>
            <a:off x="5876206" y="3499727"/>
            <a:ext cx="152400" cy="4572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Google Shape;98;p18">
            <a:extLst>
              <a:ext uri="{FF2B5EF4-FFF2-40B4-BE49-F238E27FC236}">
                <a16:creationId xmlns:a16="http://schemas.microsoft.com/office/drawing/2014/main" id="{8A286C15-5389-4B07-B772-606CCD35A59B}"/>
              </a:ext>
            </a:extLst>
          </p:cNvPr>
          <p:cNvSpPr txBox="1">
            <a:spLocks/>
          </p:cNvSpPr>
          <p:nvPr/>
        </p:nvSpPr>
        <p:spPr>
          <a:xfrm>
            <a:off x="4493698" y="3514576"/>
            <a:ext cx="1487141" cy="45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200" dirty="0" err="1">
                <a:solidFill>
                  <a:srgbClr val="00B0F0"/>
                </a:solidFill>
              </a:rPr>
              <a:t>border-bottom</a:t>
            </a:r>
            <a:endParaRPr lang="es-ES" sz="1200" dirty="0">
              <a:solidFill>
                <a:srgbClr val="00B0F0"/>
              </a:solidFill>
            </a:endParaRPr>
          </a:p>
        </p:txBody>
      </p:sp>
      <p:sp>
        <p:nvSpPr>
          <p:cNvPr id="57" name="Flecha: hacia arriba 56">
            <a:extLst>
              <a:ext uri="{FF2B5EF4-FFF2-40B4-BE49-F238E27FC236}">
                <a16:creationId xmlns:a16="http://schemas.microsoft.com/office/drawing/2014/main" id="{89B2D834-7DF1-4852-A895-2CB90C1594C1}"/>
              </a:ext>
            </a:extLst>
          </p:cNvPr>
          <p:cNvSpPr/>
          <p:nvPr/>
        </p:nvSpPr>
        <p:spPr>
          <a:xfrm rot="5400000">
            <a:off x="3921734" y="2247064"/>
            <a:ext cx="152400" cy="4572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Google Shape;98;p18">
            <a:extLst>
              <a:ext uri="{FF2B5EF4-FFF2-40B4-BE49-F238E27FC236}">
                <a16:creationId xmlns:a16="http://schemas.microsoft.com/office/drawing/2014/main" id="{BF193805-6104-455D-AE43-29852226432E}"/>
              </a:ext>
            </a:extLst>
          </p:cNvPr>
          <p:cNvSpPr txBox="1">
            <a:spLocks/>
          </p:cNvSpPr>
          <p:nvPr/>
        </p:nvSpPr>
        <p:spPr>
          <a:xfrm>
            <a:off x="3437887" y="2606624"/>
            <a:ext cx="991592" cy="27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800" dirty="0" err="1">
                <a:solidFill>
                  <a:srgbClr val="00B0F0"/>
                </a:solidFill>
              </a:rPr>
              <a:t>border-left</a:t>
            </a:r>
            <a:endParaRPr lang="es-ES" sz="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28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" dur="10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2" dur="50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2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6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4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0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0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0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4" fill="hold">
                          <p:stCondLst>
                            <p:cond delay="indefinite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9" fill="hold">
                          <p:stCondLst>
                            <p:cond delay="indefinite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6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0" fill="hold">
                          <p:stCondLst>
                            <p:cond delay="indefinite"/>
                          </p:stCondLst>
                          <p:childTnLst>
                            <p:par>
                              <p:cTn id="1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5" fill="hold">
                          <p:stCondLst>
                            <p:cond delay="indefinite"/>
                          </p:stCondLst>
                          <p:childTnLst>
                            <p:par>
                              <p:cTn id="1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2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6" fill="hold">
                          <p:stCondLst>
                            <p:cond delay="indefinite"/>
                          </p:stCondLst>
                          <p:childTnLst>
                            <p:par>
                              <p:cTn id="1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1" fill="hold">
                          <p:stCondLst>
                            <p:cond delay="indefinite"/>
                          </p:stCondLst>
                          <p:childTnLst>
                            <p:par>
                              <p:cTn id="1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3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8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2" fill="hold">
                          <p:stCondLst>
                            <p:cond delay="indefinite"/>
                          </p:stCondLst>
                          <p:childTnLst>
                            <p:par>
                              <p:cTn id="1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4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76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7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8" fill="hold">
                          <p:stCondLst>
                            <p:cond delay="indefinite"/>
                          </p:stCondLst>
                          <p:childTnLst>
                            <p:par>
                              <p:cTn id="1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3" fill="hold">
                          <p:stCondLst>
                            <p:cond delay="indefinite"/>
                          </p:stCondLst>
                          <p:childTnLst>
                            <p:par>
                              <p:cTn id="1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8" fill="hold">
                          <p:stCondLst>
                            <p:cond delay="indefinite"/>
                          </p:stCondLst>
                          <p:childTnLst>
                            <p:par>
                              <p:cTn id="1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0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5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9" fill="hold">
                          <p:stCondLst>
                            <p:cond delay="indefinite"/>
                          </p:stCondLst>
                          <p:childTnLst>
                            <p:par>
                              <p:cTn id="2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4" fill="hold">
                          <p:stCondLst>
                            <p:cond delay="indefinite"/>
                          </p:stCondLst>
                          <p:childTnLst>
                            <p:par>
                              <p:cTn id="2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6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1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5" fill="hold">
                          <p:stCondLst>
                            <p:cond delay="indefinite"/>
                          </p:stCondLst>
                          <p:childTnLst>
                            <p:par>
                              <p:cTn id="2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0" fill="hold">
                          <p:stCondLst>
                            <p:cond delay="indefinite"/>
                          </p:stCondLst>
                          <p:childTnLst>
                            <p:par>
                              <p:cTn id="2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2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2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7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3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1" fill="hold">
                          <p:stCondLst>
                            <p:cond delay="indefinite"/>
                          </p:stCondLst>
                          <p:childTnLst>
                            <p:par>
                              <p:cTn id="2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6" fill="hold">
                          <p:stCondLst>
                            <p:cond delay="indefinite"/>
                          </p:stCondLst>
                          <p:childTnLst>
                            <p:par>
                              <p:cTn id="2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8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3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21" grpId="0"/>
          <p:bldP spid="22" grpId="0"/>
          <p:bldP spid="4" grpId="0" animBg="1"/>
          <p:bldP spid="23" grpId="0"/>
          <p:bldP spid="24" grpId="0"/>
          <p:bldP spid="5" grpId="0" animBg="1"/>
          <p:bldP spid="5" grpId="1" animBg="1"/>
          <p:bldP spid="5" grpId="2" animBg="1"/>
          <p:bldP spid="25" grpId="0"/>
          <p:bldP spid="26" grpId="0"/>
          <p:bldP spid="27" grpId="0" animBg="1"/>
          <p:bldP spid="28" grpId="0"/>
          <p:bldP spid="29" grpId="0"/>
          <p:bldP spid="30" grpId="0" animBg="1"/>
          <p:bldP spid="31" grpId="0"/>
          <p:bldP spid="32" grpId="0"/>
          <p:bldP spid="33" grpId="0" animBg="1"/>
          <p:bldP spid="34" grpId="0"/>
          <p:bldP spid="35" grpId="0"/>
          <p:bldP spid="36" grpId="0"/>
          <p:bldP spid="37" grpId="0"/>
          <p:bldP spid="38" grpId="0" animBg="1"/>
          <p:bldP spid="39" grpId="0"/>
          <p:bldP spid="40" grpId="0"/>
          <p:bldP spid="41" grpId="0" animBg="1"/>
          <p:bldP spid="42" grpId="0"/>
          <p:bldP spid="43" grpId="0"/>
          <p:bldP spid="46" grpId="0" animBg="1"/>
          <p:bldP spid="47" grpId="0"/>
          <p:bldP spid="48" grpId="0"/>
          <p:bldP spid="49" grpId="0" animBg="1"/>
          <p:bldP spid="50" grpId="0"/>
          <p:bldP spid="51" grpId="0"/>
          <p:bldP spid="51" grpId="1"/>
          <p:bldP spid="52" grpId="0" animBg="1"/>
          <p:bldP spid="52" grpId="1" animBg="1"/>
          <p:bldP spid="53" grpId="0" animBg="1"/>
          <p:bldP spid="53" grpId="1" animBg="1"/>
          <p:bldP spid="54" grpId="0"/>
          <p:bldP spid="54" grpId="1"/>
          <p:bldP spid="55" grpId="0" animBg="1"/>
          <p:bldP spid="55" grpId="1" animBg="1"/>
          <p:bldP spid="56" grpId="0"/>
          <p:bldP spid="56" grpId="1"/>
          <p:bldP spid="57" grpId="0" animBg="1"/>
          <p:bldP spid="57" grpId="1" animBg="1"/>
          <p:bldP spid="58" grpId="0"/>
          <p:bldP spid="58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" dur="10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2" dur="50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4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4" fill="hold">
                          <p:stCondLst>
                            <p:cond delay="indefinite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9" fill="hold">
                          <p:stCondLst>
                            <p:cond delay="indefinite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0" fill="hold">
                          <p:stCondLst>
                            <p:cond delay="indefinite"/>
                          </p:stCondLst>
                          <p:childTnLst>
                            <p:par>
                              <p:cTn id="1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5" fill="hold">
                          <p:stCondLst>
                            <p:cond delay="indefinite"/>
                          </p:stCondLst>
                          <p:childTnLst>
                            <p:par>
                              <p:cTn id="1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6" fill="hold">
                          <p:stCondLst>
                            <p:cond delay="indefinite"/>
                          </p:stCondLst>
                          <p:childTnLst>
                            <p:par>
                              <p:cTn id="1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1" fill="hold">
                          <p:stCondLst>
                            <p:cond delay="indefinite"/>
                          </p:stCondLst>
                          <p:childTnLst>
                            <p:par>
                              <p:cTn id="1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3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2" fill="hold">
                          <p:stCondLst>
                            <p:cond delay="indefinite"/>
                          </p:stCondLst>
                          <p:childTnLst>
                            <p:par>
                              <p:cTn id="1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6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8" fill="hold">
                          <p:stCondLst>
                            <p:cond delay="indefinite"/>
                          </p:stCondLst>
                          <p:childTnLst>
                            <p:par>
                              <p:cTn id="1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3" fill="hold">
                          <p:stCondLst>
                            <p:cond delay="indefinite"/>
                          </p:stCondLst>
                          <p:childTnLst>
                            <p:par>
                              <p:cTn id="1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8" fill="hold">
                          <p:stCondLst>
                            <p:cond delay="indefinite"/>
                          </p:stCondLst>
                          <p:childTnLst>
                            <p:par>
                              <p:cTn id="1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0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9" fill="hold">
                          <p:stCondLst>
                            <p:cond delay="indefinite"/>
                          </p:stCondLst>
                          <p:childTnLst>
                            <p:par>
                              <p:cTn id="2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4" fill="hold">
                          <p:stCondLst>
                            <p:cond delay="indefinite"/>
                          </p:stCondLst>
                          <p:childTnLst>
                            <p:par>
                              <p:cTn id="2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6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5" fill="hold">
                          <p:stCondLst>
                            <p:cond delay="indefinite"/>
                          </p:stCondLst>
                          <p:childTnLst>
                            <p:par>
                              <p:cTn id="2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0" fill="hold">
                          <p:stCondLst>
                            <p:cond delay="indefinite"/>
                          </p:stCondLst>
                          <p:childTnLst>
                            <p:par>
                              <p:cTn id="2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2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1" fill="hold">
                          <p:stCondLst>
                            <p:cond delay="indefinite"/>
                          </p:stCondLst>
                          <p:childTnLst>
                            <p:par>
                              <p:cTn id="2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6" fill="hold">
                          <p:stCondLst>
                            <p:cond delay="indefinite"/>
                          </p:stCondLst>
                          <p:childTnLst>
                            <p:par>
                              <p:cTn id="2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8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21" grpId="0"/>
          <p:bldP spid="22" grpId="0"/>
          <p:bldP spid="4" grpId="0" animBg="1"/>
          <p:bldP spid="23" grpId="0"/>
          <p:bldP spid="24" grpId="0"/>
          <p:bldP spid="5" grpId="0" animBg="1"/>
          <p:bldP spid="5" grpId="1" animBg="1"/>
          <p:bldP spid="5" grpId="2" animBg="1"/>
          <p:bldP spid="25" grpId="0"/>
          <p:bldP spid="26" grpId="0"/>
          <p:bldP spid="27" grpId="0" animBg="1"/>
          <p:bldP spid="28" grpId="0"/>
          <p:bldP spid="29" grpId="0"/>
          <p:bldP spid="30" grpId="0" animBg="1"/>
          <p:bldP spid="31" grpId="0"/>
          <p:bldP spid="32" grpId="0"/>
          <p:bldP spid="33" grpId="0" animBg="1"/>
          <p:bldP spid="34" grpId="0"/>
          <p:bldP spid="35" grpId="0"/>
          <p:bldP spid="36" grpId="0"/>
          <p:bldP spid="37" grpId="0"/>
          <p:bldP spid="38" grpId="0" animBg="1"/>
          <p:bldP spid="39" grpId="0"/>
          <p:bldP spid="40" grpId="0"/>
          <p:bldP spid="41" grpId="0" animBg="1"/>
          <p:bldP spid="42" grpId="0"/>
          <p:bldP spid="43" grpId="0"/>
          <p:bldP spid="46" grpId="0" animBg="1"/>
          <p:bldP spid="47" grpId="0"/>
          <p:bldP spid="48" grpId="0"/>
          <p:bldP spid="49" grpId="0" animBg="1"/>
          <p:bldP spid="50" grpId="0"/>
          <p:bldP spid="51" grpId="0"/>
          <p:bldP spid="51" grpId="1"/>
          <p:bldP spid="52" grpId="0" animBg="1"/>
          <p:bldP spid="52" grpId="1" animBg="1"/>
          <p:bldP spid="53" grpId="0" animBg="1"/>
          <p:bldP spid="53" grpId="1" animBg="1"/>
          <p:bldP spid="54" grpId="0"/>
          <p:bldP spid="54" grpId="1"/>
          <p:bldP spid="55" grpId="0" animBg="1"/>
          <p:bldP spid="55" grpId="1" animBg="1"/>
          <p:bldP spid="56" grpId="0"/>
          <p:bldP spid="56" grpId="1"/>
          <p:bldP spid="57" grpId="0" animBg="1"/>
          <p:bldP spid="57" grpId="1" animBg="1"/>
          <p:bldP spid="58" grpId="0"/>
          <p:bldP spid="58" grpId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31315" y="379930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Propiedades CSS para imágenes</a:t>
            </a:r>
            <a:endParaRPr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FFAD50BC-E15E-4F7D-89A3-49653CD62E58}"/>
              </a:ext>
            </a:extLst>
          </p:cNvPr>
          <p:cNvSpPr txBox="1">
            <a:spLocks/>
          </p:cNvSpPr>
          <p:nvPr/>
        </p:nvSpPr>
        <p:spPr>
          <a:xfrm>
            <a:off x="275251" y="1366023"/>
            <a:ext cx="1248749" cy="367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5600" b="1" dirty="0"/>
              <a:t>- BORDER</a:t>
            </a:r>
            <a:endParaRPr lang="es-ES" b="1" dirty="0"/>
          </a:p>
          <a:p>
            <a:pPr marL="0" indent="0">
              <a:buFont typeface="Varela"/>
              <a:buNone/>
            </a:pPr>
            <a:r>
              <a:rPr lang="es-ES" dirty="0"/>
              <a:t>	</a:t>
            </a: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1C83B66-6BED-4B0E-BA5A-26D0C289E9E6}"/>
              </a:ext>
            </a:extLst>
          </p:cNvPr>
          <p:cNvSpPr txBox="1">
            <a:spLocks/>
          </p:cNvSpPr>
          <p:nvPr/>
        </p:nvSpPr>
        <p:spPr>
          <a:xfrm>
            <a:off x="395901" y="1733550"/>
            <a:ext cx="4303099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3700" b="1" dirty="0"/>
              <a:t>Cambia las propiedades de los bordes de una imagen.</a:t>
            </a:r>
          </a:p>
          <a:p>
            <a:pPr marL="0" indent="0">
              <a:buFont typeface="Varela"/>
              <a:buNone/>
            </a:pPr>
            <a:r>
              <a:rPr lang="es-ES" dirty="0"/>
              <a:t>	</a:t>
            </a: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5233BE93-E4DD-4BAC-8B78-4A46D5576BC3}"/>
              </a:ext>
            </a:extLst>
          </p:cNvPr>
          <p:cNvSpPr txBox="1">
            <a:spLocks/>
          </p:cNvSpPr>
          <p:nvPr/>
        </p:nvSpPr>
        <p:spPr>
          <a:xfrm>
            <a:off x="275251" y="2204223"/>
            <a:ext cx="2144099" cy="367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5600" b="1" dirty="0"/>
              <a:t>- PADDING</a:t>
            </a:r>
            <a:endParaRPr lang="es-ES" b="1" dirty="0"/>
          </a:p>
          <a:p>
            <a:pPr marL="0" indent="0">
              <a:buFont typeface="Varela"/>
              <a:buNone/>
            </a:pPr>
            <a:r>
              <a:rPr lang="es-ES" dirty="0"/>
              <a:t>	</a:t>
            </a: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B344EB57-4A88-4213-B3AB-155788A2C350}"/>
              </a:ext>
            </a:extLst>
          </p:cNvPr>
          <p:cNvSpPr txBox="1">
            <a:spLocks/>
          </p:cNvSpPr>
          <p:nvPr/>
        </p:nvSpPr>
        <p:spPr>
          <a:xfrm>
            <a:off x="395901" y="2571751"/>
            <a:ext cx="5763599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b="1" dirty="0"/>
              <a:t>Para aplicar rellenos a la imagen. </a:t>
            </a:r>
          </a:p>
          <a:p>
            <a:pPr marL="0" indent="0">
              <a:buFont typeface="Varela"/>
              <a:buNone/>
            </a:pPr>
            <a:r>
              <a:rPr lang="es-ES" dirty="0"/>
              <a:t>	</a:t>
            </a: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99BE1715-FB82-4FC2-8081-931D380BB754}"/>
              </a:ext>
            </a:extLst>
          </p:cNvPr>
          <p:cNvSpPr txBox="1">
            <a:spLocks/>
          </p:cNvSpPr>
          <p:nvPr/>
        </p:nvSpPr>
        <p:spPr>
          <a:xfrm>
            <a:off x="275251" y="3094001"/>
            <a:ext cx="1363049" cy="367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5600" b="1" dirty="0"/>
              <a:t>- FLOAT</a:t>
            </a:r>
            <a:endParaRPr lang="es-ES" b="1" dirty="0"/>
          </a:p>
          <a:p>
            <a:pPr marL="0" indent="0">
              <a:buFont typeface="Varela"/>
              <a:buNone/>
            </a:pPr>
            <a:r>
              <a:rPr lang="es-ES" dirty="0"/>
              <a:t>	</a:t>
            </a: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A9801E5C-34E6-4C83-A866-58E5CA08FEFB}"/>
              </a:ext>
            </a:extLst>
          </p:cNvPr>
          <p:cNvSpPr txBox="1">
            <a:spLocks/>
          </p:cNvSpPr>
          <p:nvPr/>
        </p:nvSpPr>
        <p:spPr>
          <a:xfrm>
            <a:off x="395901" y="3513102"/>
            <a:ext cx="21314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3700" b="1" dirty="0"/>
              <a:t>Para ubicar una imagen</a:t>
            </a:r>
          </a:p>
          <a:p>
            <a:pPr marL="0" indent="0">
              <a:buFont typeface="Varela"/>
              <a:buNone/>
            </a:pPr>
            <a:r>
              <a:rPr lang="es-ES" dirty="0"/>
              <a:t>	</a:t>
            </a: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C894125F-4C86-4023-B1EC-9E6E201D5C55}"/>
              </a:ext>
            </a:extLst>
          </p:cNvPr>
          <p:cNvSpPr txBox="1">
            <a:spLocks/>
          </p:cNvSpPr>
          <p:nvPr/>
        </p:nvSpPr>
        <p:spPr>
          <a:xfrm>
            <a:off x="275250" y="3983776"/>
            <a:ext cx="2144099" cy="367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5600" b="1" dirty="0"/>
              <a:t>- MARGIN</a:t>
            </a:r>
            <a:endParaRPr lang="es-ES" b="1" dirty="0"/>
          </a:p>
          <a:p>
            <a:pPr marL="0" indent="0">
              <a:buFont typeface="Varela"/>
              <a:buNone/>
            </a:pPr>
            <a:r>
              <a:rPr lang="es-ES" dirty="0"/>
              <a:t>	</a:t>
            </a: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B3B970EA-83F8-4D8D-ACE3-47045ED6B231}"/>
              </a:ext>
            </a:extLst>
          </p:cNvPr>
          <p:cNvSpPr txBox="1">
            <a:spLocks/>
          </p:cNvSpPr>
          <p:nvPr/>
        </p:nvSpPr>
        <p:spPr>
          <a:xfrm>
            <a:off x="395900" y="4402876"/>
            <a:ext cx="5763599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b="1" dirty="0"/>
              <a:t>Para poder jugar con los márgenes externos. </a:t>
            </a:r>
          </a:p>
          <a:p>
            <a:pPr marL="0" indent="0">
              <a:buFont typeface="Varela"/>
              <a:buNone/>
            </a:pPr>
            <a:r>
              <a:rPr lang="es-ES" dirty="0"/>
              <a:t>	</a:t>
            </a: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46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31314" y="379930"/>
            <a:ext cx="3227885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FORMATOS  ADMITIDOS PARA IMÁGENES</a:t>
            </a:r>
            <a:endParaRPr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FFAD50BC-E15E-4F7D-89A3-49653CD62E58}"/>
              </a:ext>
            </a:extLst>
          </p:cNvPr>
          <p:cNvSpPr txBox="1">
            <a:spLocks/>
          </p:cNvSpPr>
          <p:nvPr/>
        </p:nvSpPr>
        <p:spPr>
          <a:xfrm>
            <a:off x="275251" y="1366023"/>
            <a:ext cx="1248749" cy="367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5600" b="1" dirty="0"/>
              <a:t>- JPG</a:t>
            </a:r>
            <a:endParaRPr lang="es-ES" b="1" dirty="0"/>
          </a:p>
          <a:p>
            <a:pPr marL="0" indent="0">
              <a:buFont typeface="Varela"/>
              <a:buNone/>
            </a:pPr>
            <a:r>
              <a:rPr lang="es-ES" dirty="0"/>
              <a:t>	</a:t>
            </a: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1C83B66-6BED-4B0E-BA5A-26D0C289E9E6}"/>
              </a:ext>
            </a:extLst>
          </p:cNvPr>
          <p:cNvSpPr txBox="1">
            <a:spLocks/>
          </p:cNvSpPr>
          <p:nvPr/>
        </p:nvSpPr>
        <p:spPr>
          <a:xfrm>
            <a:off x="395901" y="1652936"/>
            <a:ext cx="4702747" cy="3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b="1" dirty="0"/>
              <a:t>Es el formato más utilizado  por su calidad y alta compresión. </a:t>
            </a:r>
            <a:endParaRPr lang="es-ES" sz="700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5233BE93-E4DD-4BAC-8B78-4A46D5576BC3}"/>
              </a:ext>
            </a:extLst>
          </p:cNvPr>
          <p:cNvSpPr txBox="1">
            <a:spLocks/>
          </p:cNvSpPr>
          <p:nvPr/>
        </p:nvSpPr>
        <p:spPr>
          <a:xfrm>
            <a:off x="275251" y="2120857"/>
            <a:ext cx="2144099" cy="367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5600" b="1" dirty="0"/>
              <a:t>- GIF</a:t>
            </a:r>
            <a:endParaRPr lang="es-ES" b="1" dirty="0"/>
          </a:p>
          <a:p>
            <a:pPr marL="0" indent="0">
              <a:buFont typeface="Varela"/>
              <a:buNone/>
            </a:pPr>
            <a:r>
              <a:rPr lang="es-ES" dirty="0"/>
              <a:t>	</a:t>
            </a: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B344EB57-4A88-4213-B3AB-155788A2C350}"/>
              </a:ext>
            </a:extLst>
          </p:cNvPr>
          <p:cNvSpPr txBox="1">
            <a:spLocks/>
          </p:cNvSpPr>
          <p:nvPr/>
        </p:nvSpPr>
        <p:spPr>
          <a:xfrm>
            <a:off x="395901" y="2475063"/>
            <a:ext cx="3013606" cy="30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b="1" dirty="0"/>
              <a:t>Admite compresión y transparencias</a:t>
            </a:r>
          </a:p>
          <a:p>
            <a:pPr marL="0" indent="0">
              <a:buFont typeface="Varela"/>
              <a:buNone/>
            </a:pPr>
            <a:r>
              <a:rPr lang="es-ES" dirty="0"/>
              <a:t>	</a:t>
            </a: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99BE1715-FB82-4FC2-8081-931D380BB754}"/>
              </a:ext>
            </a:extLst>
          </p:cNvPr>
          <p:cNvSpPr txBox="1">
            <a:spLocks/>
          </p:cNvSpPr>
          <p:nvPr/>
        </p:nvSpPr>
        <p:spPr>
          <a:xfrm>
            <a:off x="275251" y="3843035"/>
            <a:ext cx="1363049" cy="367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5600" b="1" dirty="0"/>
              <a:t>- PNG</a:t>
            </a:r>
            <a:endParaRPr lang="es-ES" b="1" dirty="0"/>
          </a:p>
          <a:p>
            <a:pPr marL="0" indent="0">
              <a:buFont typeface="Varela"/>
              <a:buNone/>
            </a:pPr>
            <a:r>
              <a:rPr lang="es-ES" dirty="0"/>
              <a:t>	</a:t>
            </a: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A9801E5C-34E6-4C83-A866-58E5CA08FEFB}"/>
              </a:ext>
            </a:extLst>
          </p:cNvPr>
          <p:cNvSpPr txBox="1">
            <a:spLocks/>
          </p:cNvSpPr>
          <p:nvPr/>
        </p:nvSpPr>
        <p:spPr>
          <a:xfrm>
            <a:off x="395901" y="4184434"/>
            <a:ext cx="3363298" cy="33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b="1" dirty="0"/>
              <a:t>Poco ratio de compresión. Mucha calidad.</a:t>
            </a:r>
          </a:p>
          <a:p>
            <a:pPr marL="0" indent="0">
              <a:buFont typeface="Varela"/>
              <a:buNone/>
            </a:pPr>
            <a:r>
              <a:rPr lang="es-ES" dirty="0"/>
              <a:t>	</a:t>
            </a: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6C515CC1-2283-4C8F-A694-BFB0FB579D72}"/>
              </a:ext>
            </a:extLst>
          </p:cNvPr>
          <p:cNvSpPr txBox="1">
            <a:spLocks/>
          </p:cNvSpPr>
          <p:nvPr/>
        </p:nvSpPr>
        <p:spPr>
          <a:xfrm>
            <a:off x="395901" y="2810798"/>
            <a:ext cx="2445684" cy="30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b="1" dirty="0"/>
              <a:t>Posibilidad de GIF animados.</a:t>
            </a:r>
          </a:p>
          <a:p>
            <a:pPr marL="0" indent="0">
              <a:buFont typeface="Varela"/>
              <a:buNone/>
            </a:pPr>
            <a:r>
              <a:rPr lang="es-ES" dirty="0"/>
              <a:t>	</a:t>
            </a: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23312887-4CB1-4C1D-9157-CA707D853985}"/>
              </a:ext>
            </a:extLst>
          </p:cNvPr>
          <p:cNvSpPr txBox="1">
            <a:spLocks/>
          </p:cNvSpPr>
          <p:nvPr/>
        </p:nvSpPr>
        <p:spPr>
          <a:xfrm>
            <a:off x="395901" y="3150539"/>
            <a:ext cx="2445684" cy="30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b="1" dirty="0"/>
              <a:t>Admite sólo 256 colores.</a:t>
            </a:r>
          </a:p>
          <a:p>
            <a:pPr marL="0" indent="0">
              <a:buFont typeface="Varela"/>
              <a:buNone/>
            </a:pPr>
            <a:r>
              <a:rPr lang="es-ES" dirty="0"/>
              <a:t>	</a:t>
            </a: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A8F999E2-020B-4A0B-83B2-30B5B31C36FA}"/>
              </a:ext>
            </a:extLst>
          </p:cNvPr>
          <p:cNvSpPr txBox="1">
            <a:spLocks/>
          </p:cNvSpPr>
          <p:nvPr/>
        </p:nvSpPr>
        <p:spPr>
          <a:xfrm>
            <a:off x="395901" y="3492058"/>
            <a:ext cx="2445684" cy="30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b="1" dirty="0"/>
              <a:t>Poca calidad.</a:t>
            </a:r>
          </a:p>
          <a:p>
            <a:pPr marL="0" indent="0">
              <a:buFont typeface="Varela"/>
              <a:buNone/>
            </a:pPr>
            <a:r>
              <a:rPr lang="es-ES" dirty="0"/>
              <a:t>	</a:t>
            </a: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4A450363-3F92-495C-BDC4-8B43E89F377D}"/>
              </a:ext>
            </a:extLst>
          </p:cNvPr>
          <p:cNvSpPr txBox="1">
            <a:spLocks/>
          </p:cNvSpPr>
          <p:nvPr/>
        </p:nvSpPr>
        <p:spPr>
          <a:xfrm>
            <a:off x="395901" y="4475671"/>
            <a:ext cx="2324150" cy="33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b="1" dirty="0"/>
              <a:t>Admite transparencias.</a:t>
            </a:r>
          </a:p>
          <a:p>
            <a:pPr marL="0" indent="0">
              <a:buFont typeface="Varela"/>
              <a:buNone/>
            </a:pPr>
            <a:r>
              <a:rPr lang="es-ES" dirty="0"/>
              <a:t>	</a:t>
            </a: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20C4DE89-4818-4629-B138-205A494C6C0A}"/>
              </a:ext>
            </a:extLst>
          </p:cNvPr>
          <p:cNvSpPr/>
          <p:nvPr/>
        </p:nvSpPr>
        <p:spPr>
          <a:xfrm>
            <a:off x="395901" y="140361"/>
            <a:ext cx="3162303" cy="96925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893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5" grpId="0"/>
      <p:bldP spid="7" grpId="0"/>
      <p:bldP spid="8" grpId="0"/>
      <p:bldP spid="9" grpId="0"/>
      <p:bldP spid="10" grpId="0"/>
      <p:bldP spid="11" grpId="0"/>
      <p:bldP spid="14" grpId="0"/>
      <p:bldP spid="16" grpId="0"/>
      <p:bldP spid="17" grpId="0"/>
      <p:bldP spid="18" grpId="0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6000"/>
                    </a14:imgEffect>
                  </a14:imgLayer>
                </a14:imgProps>
              </a:ext>
            </a:extLst>
          </a:blip>
          <a:srcRect/>
          <a:stretch>
            <a:fillRect l="-14000" r="-14000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31312" y="463227"/>
            <a:ext cx="3246935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LA PROPIEDAD FLOAT</a:t>
            </a:r>
            <a:endParaRPr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A02E8AC-5979-4C0B-B230-3B7F271EBAB0}"/>
              </a:ext>
            </a:extLst>
          </p:cNvPr>
          <p:cNvSpPr txBox="1">
            <a:spLocks/>
          </p:cNvSpPr>
          <p:nvPr/>
        </p:nvSpPr>
        <p:spPr>
          <a:xfrm>
            <a:off x="531312" y="3131125"/>
            <a:ext cx="6266436" cy="98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s-ES" sz="1400" dirty="0"/>
              <a:t>Ya no ocupará todo el ancho de página y el resto de elementos se distribuirán alrededor suyo en lugar de encima o debajo. </a:t>
            </a:r>
            <a:r>
              <a:rPr lang="es-ES" sz="1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sz="1400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DD0B6B6A-B847-4D78-A0B4-36179474C55F}"/>
              </a:ext>
            </a:extLst>
          </p:cNvPr>
          <p:cNvSpPr/>
          <p:nvPr/>
        </p:nvSpPr>
        <p:spPr>
          <a:xfrm>
            <a:off x="436273" y="451533"/>
            <a:ext cx="2824378" cy="83394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38A52B53-0EF3-4502-9C48-39EFE14C84A0}"/>
              </a:ext>
            </a:extLst>
          </p:cNvPr>
          <p:cNvSpPr txBox="1">
            <a:spLocks/>
          </p:cNvSpPr>
          <p:nvPr/>
        </p:nvSpPr>
        <p:spPr>
          <a:xfrm>
            <a:off x="531312" y="2129302"/>
            <a:ext cx="4572315" cy="98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s-ES" sz="1400" dirty="0"/>
              <a:t>Al aplicar esta propiedad podremos poner un elemento en el lugar de la página que deseemos.</a:t>
            </a:r>
          </a:p>
        </p:txBody>
      </p:sp>
    </p:spTree>
    <p:extLst>
      <p:ext uri="{BB962C8B-B14F-4D97-AF65-F5344CB8AC3E}">
        <p14:creationId xmlns:p14="http://schemas.microsoft.com/office/powerpoint/2010/main" val="80003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" grpId="0"/>
      <p:bldP spid="7" grpId="1"/>
      <p:bldP spid="16" grpId="0" animBg="1"/>
      <p:bldP spid="21" grpId="0"/>
      <p:bldP spid="2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l="-14000" r="-14000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31312" y="463227"/>
            <a:ext cx="3246935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LA PROPIEDAD FLOAT</a:t>
            </a:r>
            <a:endParaRPr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DD0B6B6A-B847-4D78-A0B4-36179474C55F}"/>
              </a:ext>
            </a:extLst>
          </p:cNvPr>
          <p:cNvSpPr/>
          <p:nvPr/>
        </p:nvSpPr>
        <p:spPr>
          <a:xfrm>
            <a:off x="436273" y="451533"/>
            <a:ext cx="2824378" cy="83394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Google Shape;98;p18">
            <a:extLst>
              <a:ext uri="{FF2B5EF4-FFF2-40B4-BE49-F238E27FC236}">
                <a16:creationId xmlns:a16="http://schemas.microsoft.com/office/drawing/2014/main" id="{2DBEBFD3-CDF6-4CF2-9262-E37291EDB933}"/>
              </a:ext>
            </a:extLst>
          </p:cNvPr>
          <p:cNvSpPr txBox="1">
            <a:spLocks/>
          </p:cNvSpPr>
          <p:nvPr/>
        </p:nvSpPr>
        <p:spPr>
          <a:xfrm>
            <a:off x="436275" y="2012375"/>
            <a:ext cx="1286199" cy="328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200" dirty="0">
                <a:solidFill>
                  <a:srgbClr val="00B0F0"/>
                </a:solidFill>
              </a:rPr>
              <a:t>-</a:t>
            </a:r>
            <a:r>
              <a:rPr lang="es-ES" sz="1200" dirty="0" err="1">
                <a:solidFill>
                  <a:srgbClr val="00B0F0"/>
                </a:solidFill>
              </a:rPr>
              <a:t>float-right</a:t>
            </a:r>
            <a:endParaRPr lang="es-ES" sz="1200" dirty="0">
              <a:solidFill>
                <a:srgbClr val="00B0F0"/>
              </a:solidFill>
            </a:endParaRPr>
          </a:p>
        </p:txBody>
      </p:sp>
      <p:sp>
        <p:nvSpPr>
          <p:cNvPr id="25" name="Google Shape;98;p18">
            <a:extLst>
              <a:ext uri="{FF2B5EF4-FFF2-40B4-BE49-F238E27FC236}">
                <a16:creationId xmlns:a16="http://schemas.microsoft.com/office/drawing/2014/main" id="{EC78A634-BE9F-4097-B653-78F1788D207C}"/>
              </a:ext>
            </a:extLst>
          </p:cNvPr>
          <p:cNvSpPr txBox="1">
            <a:spLocks/>
          </p:cNvSpPr>
          <p:nvPr/>
        </p:nvSpPr>
        <p:spPr>
          <a:xfrm>
            <a:off x="436272" y="2293580"/>
            <a:ext cx="1219515" cy="328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200" dirty="0">
                <a:solidFill>
                  <a:srgbClr val="00B0F0"/>
                </a:solidFill>
              </a:rPr>
              <a:t>-</a:t>
            </a:r>
            <a:r>
              <a:rPr lang="es-ES" sz="1200" dirty="0" err="1">
                <a:solidFill>
                  <a:srgbClr val="00B0F0"/>
                </a:solidFill>
              </a:rPr>
              <a:t>float-left</a:t>
            </a:r>
            <a:endParaRPr lang="es-ES" sz="1200" dirty="0">
              <a:solidFill>
                <a:srgbClr val="00B0F0"/>
              </a:solidFill>
            </a:endParaRPr>
          </a:p>
        </p:txBody>
      </p:sp>
      <p:sp>
        <p:nvSpPr>
          <p:cNvPr id="26" name="Google Shape;98;p18">
            <a:extLst>
              <a:ext uri="{FF2B5EF4-FFF2-40B4-BE49-F238E27FC236}">
                <a16:creationId xmlns:a16="http://schemas.microsoft.com/office/drawing/2014/main" id="{66CE6083-D1DE-4F99-97B6-2CC028C3FEE0}"/>
              </a:ext>
            </a:extLst>
          </p:cNvPr>
          <p:cNvSpPr txBox="1">
            <a:spLocks/>
          </p:cNvSpPr>
          <p:nvPr/>
        </p:nvSpPr>
        <p:spPr>
          <a:xfrm>
            <a:off x="436273" y="2574785"/>
            <a:ext cx="1453434" cy="328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200" dirty="0">
                <a:solidFill>
                  <a:srgbClr val="00B0F0"/>
                </a:solidFill>
              </a:rPr>
              <a:t>-</a:t>
            </a:r>
            <a:r>
              <a:rPr lang="es-ES" sz="1200" dirty="0" err="1">
                <a:solidFill>
                  <a:srgbClr val="00B0F0"/>
                </a:solidFill>
              </a:rPr>
              <a:t>float-none</a:t>
            </a:r>
            <a:endParaRPr lang="es-ES" sz="1200" dirty="0">
              <a:solidFill>
                <a:srgbClr val="00B0F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38EE7C-FA5E-427C-A0A7-F68CC8BAD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063" y="148413"/>
            <a:ext cx="5307859" cy="5307859"/>
          </a:xfrm>
          <a:prstGeom prst="rect">
            <a:avLst/>
          </a:prstGeom>
        </p:spPr>
      </p:pic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1E77B74A-F972-446E-BF5A-5442E05D7D9A}"/>
              </a:ext>
            </a:extLst>
          </p:cNvPr>
          <p:cNvSpPr txBox="1">
            <a:spLocks/>
          </p:cNvSpPr>
          <p:nvPr/>
        </p:nvSpPr>
        <p:spPr>
          <a:xfrm>
            <a:off x="3946075" y="980251"/>
            <a:ext cx="4760019" cy="134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s-ES" sz="1400" dirty="0" err="1"/>
              <a:t>Lorem</a:t>
            </a:r>
            <a:r>
              <a:rPr lang="es-ES" sz="1400" dirty="0"/>
              <a:t> </a:t>
            </a:r>
            <a:r>
              <a:rPr lang="es-ES" sz="1400" dirty="0" err="1"/>
              <a:t>ipsum</a:t>
            </a:r>
            <a:r>
              <a:rPr lang="es-ES" sz="1400" dirty="0"/>
              <a:t> dolor </a:t>
            </a:r>
            <a:r>
              <a:rPr lang="es-ES" sz="1400" dirty="0" err="1"/>
              <a:t>sit</a:t>
            </a:r>
            <a:r>
              <a:rPr lang="es-ES" sz="1400" dirty="0"/>
              <a:t> </a:t>
            </a:r>
            <a:r>
              <a:rPr lang="es-ES" sz="1400" dirty="0" err="1"/>
              <a:t>amet</a:t>
            </a:r>
            <a:r>
              <a:rPr lang="es-ES" sz="1400" dirty="0"/>
              <a:t>, </a:t>
            </a:r>
            <a:r>
              <a:rPr lang="es-ES" sz="1400" dirty="0" err="1"/>
              <a:t>consectetur</a:t>
            </a:r>
            <a:r>
              <a:rPr lang="es-ES" sz="1400" dirty="0"/>
              <a:t> </a:t>
            </a:r>
            <a:r>
              <a:rPr lang="es-ES" sz="1400" dirty="0" err="1"/>
              <a:t>adipisicing</a:t>
            </a:r>
            <a:r>
              <a:rPr lang="es-ES" sz="1400" dirty="0"/>
              <a:t> </a:t>
            </a:r>
            <a:r>
              <a:rPr lang="es-ES" sz="1400" dirty="0" err="1"/>
              <a:t>elit</a:t>
            </a:r>
            <a:r>
              <a:rPr lang="es-ES" sz="1400" dirty="0"/>
              <a:t>. </a:t>
            </a:r>
            <a:r>
              <a:rPr lang="es-ES" sz="1400" dirty="0" err="1"/>
              <a:t>Ullam</a:t>
            </a:r>
            <a:r>
              <a:rPr lang="es-ES" sz="1400" dirty="0"/>
              <a:t> </a:t>
            </a:r>
            <a:r>
              <a:rPr lang="es-ES" sz="1400" dirty="0" err="1"/>
              <a:t>magni</a:t>
            </a:r>
            <a:r>
              <a:rPr lang="es-ES" sz="1400" dirty="0"/>
              <a:t> ad culpa, </a:t>
            </a:r>
            <a:r>
              <a:rPr lang="es-ES" sz="1400" dirty="0" err="1"/>
              <a:t>similique</a:t>
            </a:r>
            <a:r>
              <a:rPr lang="es-ES" sz="1400" dirty="0"/>
              <a:t> </a:t>
            </a:r>
            <a:r>
              <a:rPr lang="es-ES" sz="1400" dirty="0" err="1"/>
              <a:t>commodi</a:t>
            </a:r>
            <a:r>
              <a:rPr lang="es-ES" sz="1400" dirty="0"/>
              <a:t>. </a:t>
            </a:r>
            <a:r>
              <a:rPr lang="es-ES" sz="1400" dirty="0" err="1"/>
              <a:t>Voluptatem</a:t>
            </a:r>
            <a:r>
              <a:rPr lang="es-ES" sz="1400" dirty="0"/>
              <a:t> </a:t>
            </a:r>
            <a:r>
              <a:rPr lang="es-ES" sz="1400" dirty="0" err="1"/>
              <a:t>ipsam</a:t>
            </a:r>
            <a:r>
              <a:rPr lang="es-ES" sz="1400" dirty="0"/>
              <a:t> </a:t>
            </a:r>
            <a:r>
              <a:rPr lang="es-ES" sz="1400" dirty="0" err="1"/>
              <a:t>consequatur</a:t>
            </a:r>
            <a:r>
              <a:rPr lang="es-ES" sz="1400" dirty="0"/>
              <a:t> error </a:t>
            </a:r>
            <a:r>
              <a:rPr lang="es-ES" sz="1400" dirty="0" err="1"/>
              <a:t>nesciunt</a:t>
            </a:r>
            <a:r>
              <a:rPr lang="es-ES" sz="1400" dirty="0"/>
              <a:t>, rem </a:t>
            </a:r>
            <a:r>
              <a:rPr lang="es-ES" sz="1400" dirty="0" err="1"/>
              <a:t>enim</a:t>
            </a:r>
            <a:r>
              <a:rPr lang="es-ES" sz="1400" dirty="0"/>
              <a:t>, </a:t>
            </a:r>
            <a:r>
              <a:rPr lang="es-ES" sz="1400" dirty="0" err="1"/>
              <a:t>possimus</a:t>
            </a:r>
            <a:r>
              <a:rPr lang="es-ES" sz="1400" dirty="0"/>
              <a:t> vero </a:t>
            </a:r>
            <a:r>
              <a:rPr lang="es-ES" sz="1400" dirty="0" err="1"/>
              <a:t>ratione</a:t>
            </a:r>
            <a:r>
              <a:rPr lang="es-ES" sz="1400" dirty="0"/>
              <a:t>, </a:t>
            </a:r>
            <a:r>
              <a:rPr lang="es-ES" sz="1400" dirty="0" err="1"/>
              <a:t>nobis</a:t>
            </a:r>
            <a:r>
              <a:rPr lang="es-ES" sz="1400" dirty="0"/>
              <a:t> et </a:t>
            </a:r>
            <a:r>
              <a:rPr lang="es-ES" sz="1400" dirty="0" err="1"/>
              <a:t>quam</a:t>
            </a:r>
            <a:r>
              <a:rPr lang="es-ES" sz="1400" dirty="0"/>
              <a:t> </a:t>
            </a:r>
            <a:r>
              <a:rPr lang="es-ES" sz="1400" dirty="0" err="1"/>
              <a:t>adipisci</a:t>
            </a:r>
            <a:r>
              <a:rPr lang="es-ES" sz="1400" dirty="0"/>
              <a:t>! Nihil, </a:t>
            </a:r>
            <a:r>
              <a:rPr lang="es-ES" sz="1400" dirty="0" err="1"/>
              <a:t>odit</a:t>
            </a:r>
            <a:r>
              <a:rPr lang="es-ES" sz="1400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4F6733-43E4-4F8E-9497-05119C78F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667" y="2407728"/>
            <a:ext cx="1114665" cy="662670"/>
          </a:xfrm>
          <a:prstGeom prst="rect">
            <a:avLst/>
          </a:prstGeom>
        </p:spPr>
      </p:pic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88841DF1-0F17-476F-91D6-2DCB4CCAD764}"/>
              </a:ext>
            </a:extLst>
          </p:cNvPr>
          <p:cNvSpPr txBox="1">
            <a:spLocks/>
          </p:cNvSpPr>
          <p:nvPr/>
        </p:nvSpPr>
        <p:spPr>
          <a:xfrm>
            <a:off x="3946074" y="3218261"/>
            <a:ext cx="4760019" cy="98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s-ES" sz="1400" dirty="0" err="1"/>
              <a:t>Lorem</a:t>
            </a:r>
            <a:r>
              <a:rPr lang="es-ES" sz="1400" dirty="0"/>
              <a:t> </a:t>
            </a:r>
            <a:r>
              <a:rPr lang="es-ES" sz="1400" dirty="0" err="1"/>
              <a:t>ipsum</a:t>
            </a:r>
            <a:r>
              <a:rPr lang="es-ES" sz="1400" dirty="0"/>
              <a:t> dolor </a:t>
            </a:r>
            <a:r>
              <a:rPr lang="es-ES" sz="1400" dirty="0" err="1"/>
              <a:t>sit</a:t>
            </a:r>
            <a:r>
              <a:rPr lang="es-ES" sz="1400" dirty="0"/>
              <a:t> </a:t>
            </a:r>
            <a:r>
              <a:rPr lang="es-ES" sz="1400" dirty="0" err="1"/>
              <a:t>amet</a:t>
            </a:r>
            <a:r>
              <a:rPr lang="es-ES" sz="1400" dirty="0"/>
              <a:t>, </a:t>
            </a:r>
            <a:r>
              <a:rPr lang="es-ES" sz="1400" dirty="0" err="1"/>
              <a:t>consectetur</a:t>
            </a:r>
            <a:r>
              <a:rPr lang="es-ES" sz="1400" dirty="0"/>
              <a:t> </a:t>
            </a:r>
            <a:r>
              <a:rPr lang="es-ES" sz="1400" dirty="0" err="1"/>
              <a:t>adipisicing</a:t>
            </a:r>
            <a:r>
              <a:rPr lang="es-ES" sz="1400" dirty="0"/>
              <a:t> </a:t>
            </a:r>
            <a:r>
              <a:rPr lang="es-ES" sz="1400" dirty="0" err="1"/>
              <a:t>elit</a:t>
            </a:r>
            <a:r>
              <a:rPr lang="es-ES" sz="1400" dirty="0"/>
              <a:t>. </a:t>
            </a:r>
            <a:r>
              <a:rPr lang="es-ES" sz="1400" dirty="0" err="1"/>
              <a:t>Ullam</a:t>
            </a:r>
            <a:r>
              <a:rPr lang="es-ES" sz="1400" dirty="0"/>
              <a:t> </a:t>
            </a:r>
            <a:r>
              <a:rPr lang="es-ES" sz="1400" dirty="0" err="1"/>
              <a:t>magni</a:t>
            </a:r>
            <a:r>
              <a:rPr lang="es-ES" sz="1400" dirty="0"/>
              <a:t> ad culpa, </a:t>
            </a:r>
            <a:r>
              <a:rPr lang="es-ES" sz="1400" dirty="0" err="1"/>
              <a:t>similique</a:t>
            </a:r>
            <a:r>
              <a:rPr lang="es-ES" sz="1400" dirty="0"/>
              <a:t> </a:t>
            </a:r>
            <a:r>
              <a:rPr lang="es-ES" sz="1400" dirty="0" err="1"/>
              <a:t>commodi</a:t>
            </a:r>
            <a:r>
              <a:rPr lang="es-ES" sz="1400" dirty="0"/>
              <a:t>.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E2F8CF38-F326-4256-8AC7-20082A1BB920}"/>
              </a:ext>
            </a:extLst>
          </p:cNvPr>
          <p:cNvSpPr txBox="1">
            <a:spLocks/>
          </p:cNvSpPr>
          <p:nvPr/>
        </p:nvSpPr>
        <p:spPr>
          <a:xfrm>
            <a:off x="3946074" y="2218836"/>
            <a:ext cx="3017357" cy="107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s-ES" sz="1400" dirty="0" err="1"/>
              <a:t>Lorem</a:t>
            </a:r>
            <a:r>
              <a:rPr lang="es-ES" sz="1400" dirty="0"/>
              <a:t> </a:t>
            </a:r>
            <a:r>
              <a:rPr lang="es-ES" sz="1400" dirty="0" err="1"/>
              <a:t>ipsum</a:t>
            </a:r>
            <a:r>
              <a:rPr lang="es-ES" sz="1400" dirty="0"/>
              <a:t> dolor </a:t>
            </a:r>
            <a:r>
              <a:rPr lang="es-ES" sz="1400" dirty="0" err="1"/>
              <a:t>sit</a:t>
            </a:r>
            <a:r>
              <a:rPr lang="es-ES" sz="1400" dirty="0"/>
              <a:t> </a:t>
            </a:r>
            <a:r>
              <a:rPr lang="es-ES" sz="1400" dirty="0" err="1"/>
              <a:t>amet</a:t>
            </a:r>
            <a:r>
              <a:rPr lang="es-ES" sz="1400" dirty="0"/>
              <a:t>, </a:t>
            </a:r>
            <a:r>
              <a:rPr lang="es-ES" sz="1400" dirty="0" err="1"/>
              <a:t>consectetur</a:t>
            </a:r>
            <a:r>
              <a:rPr lang="es-ES" sz="1400" dirty="0"/>
              <a:t> </a:t>
            </a:r>
            <a:r>
              <a:rPr lang="es-ES" sz="1400" dirty="0" err="1"/>
              <a:t>adipisicing</a:t>
            </a:r>
            <a:r>
              <a:rPr lang="es-ES" sz="1400" dirty="0"/>
              <a:t> </a:t>
            </a:r>
            <a:r>
              <a:rPr lang="es-ES" sz="1400" dirty="0" err="1"/>
              <a:t>elit</a:t>
            </a:r>
            <a:r>
              <a:rPr lang="es-ES" sz="1400" dirty="0"/>
              <a:t>. </a:t>
            </a:r>
            <a:r>
              <a:rPr lang="es-ES" sz="1400" dirty="0" err="1"/>
              <a:t>Ullam</a:t>
            </a:r>
            <a:r>
              <a:rPr lang="es-ES" sz="1400" dirty="0"/>
              <a:t> </a:t>
            </a:r>
            <a:r>
              <a:rPr lang="es-ES" sz="1400" dirty="0" err="1"/>
              <a:t>magni</a:t>
            </a:r>
            <a:r>
              <a:rPr lang="es-ES" sz="1400" dirty="0"/>
              <a:t> ad culpa, </a:t>
            </a:r>
            <a:r>
              <a:rPr lang="es-ES" sz="1400" dirty="0" err="1"/>
              <a:t>similique</a:t>
            </a:r>
            <a:r>
              <a:rPr lang="es-ES" sz="1400" dirty="0"/>
              <a:t> </a:t>
            </a:r>
            <a:r>
              <a:rPr lang="es-ES" sz="1400" dirty="0" err="1"/>
              <a:t>commodi</a:t>
            </a:r>
            <a:r>
              <a:rPr lang="es-E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221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3.7037E-6 L 0.3533 -0.00185 " pathEditMode="relative" rAng="0" ptsTypes="AA">
                                          <p:cBhvr>
                                            <p:cTn id="3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656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4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4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37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2.46914E-6 L 0.04236 0.08673 C 0.05121 0.10618 0.06441 0.11729 0.0783 0.11729 C 0.0941 0.11729 0.10677 0.10618 0.11562 0.08673 L 0.15816 -2.46914E-6 " pathEditMode="relative" rAng="0" ptsTypes="AAAAA">
                                          <p:cBhvr>
                                            <p:cTn id="5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99" y="58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33 -0.00185 L 0 2.59259E-6 " pathEditMode="relative" rAng="0" ptsTypes="AA">
                                          <p:cBhvr>
                                            <p:cTn id="5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483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ntr" presetSubtype="8" fill="hold" grpId="0" nodeType="clickEffect" p14:presetBounceEnd="2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5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5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5" grpId="0"/>
          <p:bldP spid="26" grpId="0"/>
          <p:bldP spid="28" grpId="0"/>
          <p:bldP spid="29" grpId="0"/>
          <p:bldP spid="29" grpId="1"/>
          <p:bldP spid="29" grpId="2"/>
          <p:bldP spid="14" grpId="0"/>
          <p:bldP spid="14" grpId="1"/>
          <p:bldP spid="14" grpId="2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3.7037E-6 L 0.3533 -0.00185 " pathEditMode="relative" rAng="0" ptsTypes="AA">
                                          <p:cBhvr>
                                            <p:cTn id="3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656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37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2.46914E-6 L 0.04236 0.08673 C 0.05121 0.10618 0.06441 0.11729 0.0783 0.11729 C 0.0941 0.11729 0.10677 0.10618 0.11562 0.08673 L 0.15816 -2.46914E-6 " pathEditMode="relative" rAng="0" ptsTypes="AAAAA">
                                          <p:cBhvr>
                                            <p:cTn id="5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99" y="58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33 -0.00185 L 0 2.59259E-6 " pathEditMode="relative" rAng="0" ptsTypes="AA">
                                          <p:cBhvr>
                                            <p:cTn id="5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483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5" grpId="0"/>
          <p:bldP spid="26" grpId="0"/>
          <p:bldP spid="28" grpId="0"/>
          <p:bldP spid="29" grpId="0"/>
          <p:bldP spid="29" grpId="1"/>
          <p:bldP spid="29" grpId="2"/>
          <p:bldP spid="14" grpId="0"/>
          <p:bldP spid="14" grpId="1"/>
          <p:bldP spid="14" grpId="2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1119931" y="498884"/>
            <a:ext cx="3246935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 err="1"/>
              <a:t>Pseudo_clases</a:t>
            </a:r>
            <a:endParaRPr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DD0B6B6A-B847-4D78-A0B4-36179474C55F}"/>
              </a:ext>
            </a:extLst>
          </p:cNvPr>
          <p:cNvSpPr/>
          <p:nvPr/>
        </p:nvSpPr>
        <p:spPr>
          <a:xfrm>
            <a:off x="710595" y="487228"/>
            <a:ext cx="2824378" cy="83394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Google Shape;98;p18">
            <a:extLst>
              <a:ext uri="{FF2B5EF4-FFF2-40B4-BE49-F238E27FC236}">
                <a16:creationId xmlns:a16="http://schemas.microsoft.com/office/drawing/2014/main" id="{44EA602B-C120-4EF7-BF13-CD8DB7DA3B3E}"/>
              </a:ext>
            </a:extLst>
          </p:cNvPr>
          <p:cNvSpPr txBox="1">
            <a:spLocks/>
          </p:cNvSpPr>
          <p:nvPr/>
        </p:nvSpPr>
        <p:spPr>
          <a:xfrm>
            <a:off x="404043" y="1587929"/>
            <a:ext cx="1286199" cy="328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>
                <a:solidFill>
                  <a:srgbClr val="00B0F0"/>
                </a:solidFill>
              </a:rPr>
              <a:t>:link</a:t>
            </a:r>
          </a:p>
        </p:txBody>
      </p:sp>
      <p:sp>
        <p:nvSpPr>
          <p:cNvPr id="6" name="Google Shape;98;p18">
            <a:extLst>
              <a:ext uri="{FF2B5EF4-FFF2-40B4-BE49-F238E27FC236}">
                <a16:creationId xmlns:a16="http://schemas.microsoft.com/office/drawing/2014/main" id="{88C52BAF-35BD-4D8C-BAF9-5B670084C260}"/>
              </a:ext>
            </a:extLst>
          </p:cNvPr>
          <p:cNvSpPr txBox="1">
            <a:spLocks/>
          </p:cNvSpPr>
          <p:nvPr/>
        </p:nvSpPr>
        <p:spPr>
          <a:xfrm>
            <a:off x="1929612" y="1587929"/>
            <a:ext cx="3632805" cy="328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lnSpc>
                <a:spcPct val="106000"/>
              </a:lnSpc>
              <a:buNone/>
            </a:pPr>
            <a:r>
              <a:rPr lang="es-ES" sz="1600" dirty="0"/>
              <a:t>No visitado por el usuario</a:t>
            </a:r>
            <a:endParaRPr lang="es-E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98;p18">
            <a:extLst>
              <a:ext uri="{FF2B5EF4-FFF2-40B4-BE49-F238E27FC236}">
                <a16:creationId xmlns:a16="http://schemas.microsoft.com/office/drawing/2014/main" id="{22F1DE0D-853B-4CEB-B9D6-3CAA96C0D80A}"/>
              </a:ext>
            </a:extLst>
          </p:cNvPr>
          <p:cNvSpPr txBox="1">
            <a:spLocks/>
          </p:cNvSpPr>
          <p:nvPr/>
        </p:nvSpPr>
        <p:spPr>
          <a:xfrm>
            <a:off x="404043" y="2065210"/>
            <a:ext cx="1286199" cy="328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>
                <a:solidFill>
                  <a:srgbClr val="00B0F0"/>
                </a:solidFill>
              </a:rPr>
              <a:t>:</a:t>
            </a:r>
            <a:r>
              <a:rPr lang="es-ES" sz="1800" dirty="0" err="1">
                <a:solidFill>
                  <a:srgbClr val="00B0F0"/>
                </a:solidFill>
              </a:rPr>
              <a:t>visited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8" name="Google Shape;98;p18">
            <a:extLst>
              <a:ext uri="{FF2B5EF4-FFF2-40B4-BE49-F238E27FC236}">
                <a16:creationId xmlns:a16="http://schemas.microsoft.com/office/drawing/2014/main" id="{05D38AAA-5761-4EC9-A471-0A943266BCBA}"/>
              </a:ext>
            </a:extLst>
          </p:cNvPr>
          <p:cNvSpPr txBox="1">
            <a:spLocks/>
          </p:cNvSpPr>
          <p:nvPr/>
        </p:nvSpPr>
        <p:spPr>
          <a:xfrm>
            <a:off x="1929611" y="2155125"/>
            <a:ext cx="3632805" cy="328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lnSpc>
                <a:spcPct val="106000"/>
              </a:lnSpc>
              <a:buNone/>
            </a:pPr>
            <a:r>
              <a:rPr lang="es-ES" sz="1600" dirty="0"/>
              <a:t>Visitado por el usuario</a:t>
            </a:r>
            <a:endParaRPr lang="es-E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98;p18">
            <a:extLst>
              <a:ext uri="{FF2B5EF4-FFF2-40B4-BE49-F238E27FC236}">
                <a16:creationId xmlns:a16="http://schemas.microsoft.com/office/drawing/2014/main" id="{0FFE1D56-420E-4194-9121-49251E52D945}"/>
              </a:ext>
            </a:extLst>
          </p:cNvPr>
          <p:cNvSpPr txBox="1">
            <a:spLocks/>
          </p:cNvSpPr>
          <p:nvPr/>
        </p:nvSpPr>
        <p:spPr>
          <a:xfrm>
            <a:off x="404042" y="2599866"/>
            <a:ext cx="1286199" cy="328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>
                <a:solidFill>
                  <a:srgbClr val="00B0F0"/>
                </a:solidFill>
              </a:rPr>
              <a:t>:</a:t>
            </a:r>
            <a:r>
              <a:rPr lang="es-ES" sz="1800" dirty="0" err="1">
                <a:solidFill>
                  <a:srgbClr val="00B0F0"/>
                </a:solidFill>
              </a:rPr>
              <a:t>hover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11" name="Google Shape;98;p18">
            <a:extLst>
              <a:ext uri="{FF2B5EF4-FFF2-40B4-BE49-F238E27FC236}">
                <a16:creationId xmlns:a16="http://schemas.microsoft.com/office/drawing/2014/main" id="{452547AB-DCF2-4C32-A2D6-E4FE92623A82}"/>
              </a:ext>
            </a:extLst>
          </p:cNvPr>
          <p:cNvSpPr txBox="1">
            <a:spLocks/>
          </p:cNvSpPr>
          <p:nvPr/>
        </p:nvSpPr>
        <p:spPr>
          <a:xfrm>
            <a:off x="1917335" y="2660647"/>
            <a:ext cx="4428373" cy="328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lnSpc>
                <a:spcPct val="106000"/>
              </a:lnSpc>
              <a:buNone/>
            </a:pPr>
            <a:r>
              <a:rPr lang="es-ES" sz="1600" dirty="0"/>
              <a:t>Modifica el estilo cuando el puntero del ratón pasa por encima</a:t>
            </a:r>
            <a:endParaRPr lang="es-E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98;p18">
            <a:extLst>
              <a:ext uri="{FF2B5EF4-FFF2-40B4-BE49-F238E27FC236}">
                <a16:creationId xmlns:a16="http://schemas.microsoft.com/office/drawing/2014/main" id="{FB810734-6E00-433F-98EB-6E8CFA2321EA}"/>
              </a:ext>
            </a:extLst>
          </p:cNvPr>
          <p:cNvSpPr txBox="1">
            <a:spLocks/>
          </p:cNvSpPr>
          <p:nvPr/>
        </p:nvSpPr>
        <p:spPr>
          <a:xfrm>
            <a:off x="404041" y="3397950"/>
            <a:ext cx="1286199" cy="328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>
                <a:solidFill>
                  <a:srgbClr val="00B0F0"/>
                </a:solidFill>
              </a:rPr>
              <a:t>:active</a:t>
            </a:r>
          </a:p>
        </p:txBody>
      </p:sp>
      <p:sp>
        <p:nvSpPr>
          <p:cNvPr id="13" name="Google Shape;98;p18">
            <a:extLst>
              <a:ext uri="{FF2B5EF4-FFF2-40B4-BE49-F238E27FC236}">
                <a16:creationId xmlns:a16="http://schemas.microsoft.com/office/drawing/2014/main" id="{655C8277-EA92-4D7D-A18A-0D7218DC3FD3}"/>
              </a:ext>
            </a:extLst>
          </p:cNvPr>
          <p:cNvSpPr txBox="1">
            <a:spLocks/>
          </p:cNvSpPr>
          <p:nvPr/>
        </p:nvSpPr>
        <p:spPr>
          <a:xfrm>
            <a:off x="1929611" y="3458690"/>
            <a:ext cx="4713277" cy="328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 algn="ctr">
              <a:lnSpc>
                <a:spcPct val="106000"/>
              </a:lnSpc>
              <a:buNone/>
            </a:pPr>
            <a:r>
              <a:rPr lang="es-ES" sz="1600" dirty="0"/>
              <a:t>Se activa cuando el usuario pulsa el elemento</a:t>
            </a:r>
            <a:endParaRPr lang="es-E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98;p18">
            <a:extLst>
              <a:ext uri="{FF2B5EF4-FFF2-40B4-BE49-F238E27FC236}">
                <a16:creationId xmlns:a16="http://schemas.microsoft.com/office/drawing/2014/main" id="{D36571B4-8277-4197-8278-02049C8AA932}"/>
              </a:ext>
            </a:extLst>
          </p:cNvPr>
          <p:cNvSpPr txBox="1">
            <a:spLocks/>
          </p:cNvSpPr>
          <p:nvPr/>
        </p:nvSpPr>
        <p:spPr>
          <a:xfrm>
            <a:off x="404040" y="3880702"/>
            <a:ext cx="1286199" cy="328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>
                <a:solidFill>
                  <a:srgbClr val="00B0F0"/>
                </a:solidFill>
              </a:rPr>
              <a:t>:</a:t>
            </a:r>
            <a:r>
              <a:rPr lang="es-ES" sz="1800" dirty="0" err="1">
                <a:solidFill>
                  <a:srgbClr val="00B0F0"/>
                </a:solidFill>
              </a:rPr>
              <a:t>focus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15" name="Google Shape;98;p18">
            <a:extLst>
              <a:ext uri="{FF2B5EF4-FFF2-40B4-BE49-F238E27FC236}">
                <a16:creationId xmlns:a16="http://schemas.microsoft.com/office/drawing/2014/main" id="{D8873760-FD52-494C-9533-5ABB36ED0CB1}"/>
              </a:ext>
            </a:extLst>
          </p:cNvPr>
          <p:cNvSpPr txBox="1">
            <a:spLocks/>
          </p:cNvSpPr>
          <p:nvPr/>
        </p:nvSpPr>
        <p:spPr>
          <a:xfrm>
            <a:off x="1929611" y="3899435"/>
            <a:ext cx="5284777" cy="328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lnSpc>
                <a:spcPct val="106000"/>
              </a:lnSpc>
              <a:buNone/>
            </a:pPr>
            <a:r>
              <a:rPr lang="es-ES" sz="1600" dirty="0"/>
              <a:t>Se activa cuando tiene el foco sobre el elemento</a:t>
            </a:r>
            <a:endParaRPr lang="es-E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Google Shape;98;p18">
            <a:extLst>
              <a:ext uri="{FF2B5EF4-FFF2-40B4-BE49-F238E27FC236}">
                <a16:creationId xmlns:a16="http://schemas.microsoft.com/office/drawing/2014/main" id="{F6C503A7-8C8D-4D45-A3CE-9C143AB856A1}"/>
              </a:ext>
            </a:extLst>
          </p:cNvPr>
          <p:cNvSpPr txBox="1">
            <a:spLocks/>
          </p:cNvSpPr>
          <p:nvPr/>
        </p:nvSpPr>
        <p:spPr>
          <a:xfrm>
            <a:off x="1917335" y="4491994"/>
            <a:ext cx="5284777" cy="328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lnSpc>
                <a:spcPct val="106000"/>
              </a:lnSpc>
              <a:buNone/>
            </a:pPr>
            <a:r>
              <a:rPr lang="es-ES" sz="16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https://www.w3schools.com/css/css_link.asp</a:t>
            </a:r>
            <a:endParaRPr lang="es-ES" sz="16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2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8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8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" presetClass="entr" presetSubtype="8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8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4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4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8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4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4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" presetClass="entr" presetSubtype="8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5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5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2" presetClass="entr" presetSubtype="8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6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6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" presetClass="entr" presetSubtype="8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6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6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" presetClass="entr" presetSubtype="8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7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entr" presetSubtype="8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7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" grpId="0"/>
          <p:bldP spid="16" grpId="0" animBg="1"/>
          <p:bldP spid="5" grpId="0"/>
          <p:bldP spid="6" grpId="0"/>
          <p:bldP spid="7" grpId="0"/>
          <p:bldP spid="8" grpId="0"/>
          <p:bldP spid="9" grpId="0"/>
          <p:bldP spid="11" grpId="0"/>
          <p:bldP spid="12" grpId="0"/>
          <p:bldP spid="13" grpId="0"/>
          <p:bldP spid="14" grpId="0"/>
          <p:bldP spid="15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" grpId="0"/>
          <p:bldP spid="16" grpId="0" animBg="1"/>
          <p:bldP spid="5" grpId="0"/>
          <p:bldP spid="6" grpId="0"/>
          <p:bldP spid="7" grpId="0"/>
          <p:bldP spid="8" grpId="0"/>
          <p:bldP spid="9" grpId="0"/>
          <p:bldP spid="11" grpId="0"/>
          <p:bldP spid="12" grpId="0"/>
          <p:bldP spid="13" grpId="0"/>
          <p:bldP spid="14" grpId="0"/>
          <p:bldP spid="15" grpId="0"/>
          <p:bldP spid="1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31315" y="379930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¿Dónde va el código CSS?</a:t>
            </a:r>
            <a:endParaRPr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FFAD50BC-E15E-4F7D-89A3-49653CD62E58}"/>
              </a:ext>
            </a:extLst>
          </p:cNvPr>
          <p:cNvSpPr txBox="1">
            <a:spLocks/>
          </p:cNvSpPr>
          <p:nvPr/>
        </p:nvSpPr>
        <p:spPr>
          <a:xfrm>
            <a:off x="275251" y="1366023"/>
            <a:ext cx="4909930" cy="144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dirty="0"/>
              <a:t>- </a:t>
            </a:r>
            <a:r>
              <a:rPr lang="es-ES" b="1" dirty="0"/>
              <a:t>Hoja de estilos externa</a:t>
            </a:r>
          </a:p>
          <a:p>
            <a:pPr marL="0" indent="0">
              <a:buFont typeface="Varela"/>
              <a:buNone/>
            </a:pPr>
            <a:r>
              <a:rPr lang="es-ES" dirty="0"/>
              <a:t>	En un archivo con extensión .CSS que “</a:t>
            </a:r>
            <a:r>
              <a:rPr lang="es-ES" dirty="0" err="1"/>
              <a:t>linkaremos</a:t>
            </a:r>
            <a:r>
              <a:rPr lang="es-ES" dirty="0"/>
              <a:t>“ a 	nuestra página HTML.</a:t>
            </a:r>
          </a:p>
          <a:p>
            <a:pPr marL="0" indent="0">
              <a:buFont typeface="Varela"/>
              <a:buNone/>
            </a:pPr>
            <a:r>
              <a:rPr lang="es-ES" dirty="0"/>
              <a:t>	Tiene la ventaja de que podremos usar la hoja de 	estilo en todas las páginas que queramos.</a:t>
            </a:r>
          </a:p>
          <a:p>
            <a:pPr marL="0" indent="0">
              <a:buFont typeface="Varela"/>
              <a:buNone/>
            </a:pPr>
            <a:r>
              <a:rPr lang="es-ES" dirty="0"/>
              <a:t>	Es la opción más recomendada.</a:t>
            </a:r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CE4488C0-D5E6-44DB-BC82-D65C65D05C12}"/>
              </a:ext>
            </a:extLst>
          </p:cNvPr>
          <p:cNvSpPr txBox="1">
            <a:spLocks/>
          </p:cNvSpPr>
          <p:nvPr/>
        </p:nvSpPr>
        <p:spPr>
          <a:xfrm>
            <a:off x="275251" y="3841936"/>
            <a:ext cx="5279729" cy="111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dirty="0"/>
              <a:t>- </a:t>
            </a:r>
            <a:r>
              <a:rPr lang="es-ES" b="1" dirty="0"/>
              <a:t>Estilo </a:t>
            </a:r>
            <a:r>
              <a:rPr lang="es-ES" b="1" dirty="0" err="1"/>
              <a:t>In-line</a:t>
            </a:r>
            <a:endParaRPr lang="es-ES" b="1" dirty="0"/>
          </a:p>
          <a:p>
            <a:pPr marL="0" indent="0">
              <a:buFont typeface="Varela"/>
              <a:buNone/>
            </a:pPr>
            <a:r>
              <a:rPr lang="es-ES" dirty="0"/>
              <a:t>	Dentro de una etiqueta en particular.</a:t>
            </a:r>
          </a:p>
          <a:p>
            <a:pPr marL="0" indent="0">
              <a:buFont typeface="Varela"/>
              <a:buNone/>
            </a:pPr>
            <a:r>
              <a:rPr lang="es-ES" dirty="0"/>
              <a:t>	Se aplica únicamente a esa etiqueta.</a:t>
            </a:r>
          </a:p>
          <a:p>
            <a:pPr marL="0" indent="0">
              <a:buFont typeface="Varela"/>
              <a:buNone/>
            </a:pPr>
            <a:r>
              <a:rPr lang="es-ES" dirty="0"/>
              <a:t>	</a:t>
            </a:r>
            <a:r>
              <a:rPr lang="es-ES" dirty="0">
                <a:solidFill>
                  <a:srgbClr val="FF0000"/>
                </a:solidFill>
              </a:rPr>
              <a:t>NO RECOMENDADA. EVITAR SIEMPRE QUE SE PUEDA.</a:t>
            </a:r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2C4605B-8F08-4402-8CC1-65BD39AC1458}"/>
              </a:ext>
            </a:extLst>
          </p:cNvPr>
          <p:cNvSpPr txBox="1">
            <a:spLocks/>
          </p:cNvSpPr>
          <p:nvPr/>
        </p:nvSpPr>
        <p:spPr>
          <a:xfrm>
            <a:off x="275251" y="2403384"/>
            <a:ext cx="4909930" cy="153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Font typeface="Varela"/>
              <a:buNone/>
            </a:pPr>
            <a:endParaRPr lang="es-ES" dirty="0"/>
          </a:p>
          <a:p>
            <a:pPr marL="152400" indent="0">
              <a:buNone/>
            </a:pPr>
            <a:r>
              <a:rPr lang="es-ES" b="1" dirty="0"/>
              <a:t>- Hoja de estilos  interna.</a:t>
            </a:r>
          </a:p>
          <a:p>
            <a:pPr marL="609600" lvl="1" indent="0">
              <a:buNone/>
            </a:pPr>
            <a:r>
              <a:rPr lang="es-ES" dirty="0"/>
              <a:t>	En el HEAD de nuestra página WEB.</a:t>
            </a:r>
          </a:p>
          <a:p>
            <a:pPr marL="609600" lvl="1" indent="0">
              <a:buNone/>
            </a:pPr>
            <a:r>
              <a:rPr lang="es-ES" dirty="0"/>
              <a:t>	Se aplica a todos los elementos de un tipo.</a:t>
            </a:r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81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accel="47000" decel="48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accel="51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ctrTitle" idx="4294967295"/>
          </p:nvPr>
        </p:nvSpPr>
        <p:spPr>
          <a:xfrm>
            <a:off x="457199" y="469849"/>
            <a:ext cx="3256059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3200" dirty="0"/>
              <a:t>COMENTARIOS</a:t>
            </a:r>
            <a:endParaRPr sz="30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6A462F2-3F2C-48AC-B71D-8E39E258A878}"/>
              </a:ext>
            </a:extLst>
          </p:cNvPr>
          <p:cNvSpPr txBox="1">
            <a:spLocks/>
          </p:cNvSpPr>
          <p:nvPr/>
        </p:nvSpPr>
        <p:spPr>
          <a:xfrm>
            <a:off x="457199" y="1856951"/>
            <a:ext cx="5387341" cy="11114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 dirty="0">
                <a:solidFill>
                  <a:schemeClr val="bg1"/>
                </a:solidFill>
              </a:rPr>
              <a:t>Comentario en HTML: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rgbClr val="00B0F0"/>
                </a:solidFill>
              </a:rPr>
              <a:t>&lt;!--Esto es un comentario en HTML--&gt;</a:t>
            </a:r>
          </a:p>
          <a:p>
            <a:endParaRPr lang="es-ES" dirty="0"/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5F708D65-2ECD-4F0A-A939-7A9934ADCBB2}"/>
              </a:ext>
            </a:extLst>
          </p:cNvPr>
          <p:cNvSpPr txBox="1">
            <a:spLocks/>
          </p:cNvSpPr>
          <p:nvPr/>
        </p:nvSpPr>
        <p:spPr>
          <a:xfrm>
            <a:off x="457199" y="3397684"/>
            <a:ext cx="4114801" cy="110916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 dirty="0">
                <a:solidFill>
                  <a:schemeClr val="bg1"/>
                </a:solidFill>
              </a:rPr>
              <a:t>Comentarios en CSS: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rgbClr val="00B0F0"/>
                </a:solidFill>
              </a:rPr>
              <a:t>/*Esto es un comentario en CSS*/</a:t>
            </a:r>
          </a:p>
          <a:p>
            <a:endParaRPr lang="es-ES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E811F5F-3520-4958-B9CB-BA5ABD1B33F1}"/>
              </a:ext>
            </a:extLst>
          </p:cNvPr>
          <p:cNvSpPr/>
          <p:nvPr/>
        </p:nvSpPr>
        <p:spPr>
          <a:xfrm>
            <a:off x="289559" y="1720816"/>
            <a:ext cx="4815841" cy="138373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9996BE4-87EC-40FE-9770-BE72D193EED7}"/>
              </a:ext>
            </a:extLst>
          </p:cNvPr>
          <p:cNvSpPr/>
          <p:nvPr/>
        </p:nvSpPr>
        <p:spPr>
          <a:xfrm>
            <a:off x="289559" y="3212384"/>
            <a:ext cx="4815841" cy="138373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" grpId="0"/>
          <p:bldP spid="3" grpId="0" animBg="1"/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" grpId="0"/>
          <p:bldP spid="3" grpId="0" animBg="1"/>
          <p:bldP spid="4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59411" y="725090"/>
            <a:ext cx="2825695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SINTAXIS ETIQUETAS CSS</a:t>
            </a:r>
            <a:endParaRPr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41A3FA2-A1DC-434F-B0CB-1919DC9F7034}"/>
              </a:ext>
            </a:extLst>
          </p:cNvPr>
          <p:cNvSpPr/>
          <p:nvPr/>
        </p:nvSpPr>
        <p:spPr>
          <a:xfrm>
            <a:off x="2743199" y="2526273"/>
            <a:ext cx="5496560" cy="2128437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400A0720-047D-4C3C-8E31-B355172EE319}"/>
              </a:ext>
            </a:extLst>
          </p:cNvPr>
          <p:cNvSpPr/>
          <p:nvPr/>
        </p:nvSpPr>
        <p:spPr>
          <a:xfrm rot="16924727">
            <a:off x="3701763" y="3648575"/>
            <a:ext cx="588105" cy="212948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78A9E09D-24B8-41C7-B3D7-DA0E7C4B62EB}"/>
              </a:ext>
            </a:extLst>
          </p:cNvPr>
          <p:cNvSpPr/>
          <p:nvPr/>
        </p:nvSpPr>
        <p:spPr>
          <a:xfrm rot="15532924">
            <a:off x="6216149" y="3647817"/>
            <a:ext cx="588105" cy="212948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B67540BA-CD22-48E1-8BD5-A6E60AFCF2CE}"/>
              </a:ext>
            </a:extLst>
          </p:cNvPr>
          <p:cNvSpPr/>
          <p:nvPr/>
        </p:nvSpPr>
        <p:spPr>
          <a:xfrm rot="16200000">
            <a:off x="5024826" y="3664345"/>
            <a:ext cx="588105" cy="212948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9592898B-9B87-4A4C-9E91-50ECF2F681C3}"/>
              </a:ext>
            </a:extLst>
          </p:cNvPr>
          <p:cNvSpPr txBox="1">
            <a:spLocks/>
          </p:cNvSpPr>
          <p:nvPr/>
        </p:nvSpPr>
        <p:spPr>
          <a:xfrm>
            <a:off x="572464" y="2907550"/>
            <a:ext cx="1564464" cy="476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s-ES" sz="1800" dirty="0">
                <a:solidFill>
                  <a:schemeClr val="bg1"/>
                </a:solidFill>
              </a:rPr>
              <a:t>- Propiedad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9123279E-B02F-43C2-91C7-005106AC8543}"/>
              </a:ext>
            </a:extLst>
          </p:cNvPr>
          <p:cNvSpPr txBox="1">
            <a:spLocks/>
          </p:cNvSpPr>
          <p:nvPr/>
        </p:nvSpPr>
        <p:spPr>
          <a:xfrm>
            <a:off x="572464" y="3288828"/>
            <a:ext cx="1025684" cy="476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s-ES" sz="1800" dirty="0">
                <a:solidFill>
                  <a:schemeClr val="bg1"/>
                </a:solidFill>
              </a:rPr>
              <a:t>- Valor</a:t>
            </a:r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E0BC5488-DF83-4EED-A924-9E64F94E7E5D}"/>
              </a:ext>
            </a:extLst>
          </p:cNvPr>
          <p:cNvSpPr txBox="1">
            <a:spLocks/>
          </p:cNvSpPr>
          <p:nvPr/>
        </p:nvSpPr>
        <p:spPr>
          <a:xfrm>
            <a:off x="3871670" y="3002971"/>
            <a:ext cx="3107365" cy="70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s-ES" sz="28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P{                          }</a:t>
            </a:r>
          </a:p>
          <a:p>
            <a:endParaRPr lang="es-ES" sz="1800" dirty="0">
              <a:ln/>
              <a:solidFill>
                <a:schemeClr val="accent4"/>
              </a:solidFill>
            </a:endParaRPr>
          </a:p>
        </p:txBody>
      </p:sp>
      <p:sp>
        <p:nvSpPr>
          <p:cNvPr id="19" name="Google Shape;84;p16">
            <a:extLst>
              <a:ext uri="{FF2B5EF4-FFF2-40B4-BE49-F238E27FC236}">
                <a16:creationId xmlns:a16="http://schemas.microsoft.com/office/drawing/2014/main" id="{7B8EF392-382B-42A6-983F-21C5A308C6D6}"/>
              </a:ext>
            </a:extLst>
          </p:cNvPr>
          <p:cNvSpPr txBox="1">
            <a:spLocks/>
          </p:cNvSpPr>
          <p:nvPr/>
        </p:nvSpPr>
        <p:spPr>
          <a:xfrm>
            <a:off x="572464" y="2526273"/>
            <a:ext cx="1564464" cy="476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s-ES" sz="1800" dirty="0">
                <a:solidFill>
                  <a:schemeClr val="bg1"/>
                </a:solidFill>
              </a:rPr>
              <a:t>- Selector</a:t>
            </a:r>
          </a:p>
        </p:txBody>
      </p:sp>
      <p:sp>
        <p:nvSpPr>
          <p:cNvPr id="21" name="Google Shape;84;p16">
            <a:extLst>
              <a:ext uri="{FF2B5EF4-FFF2-40B4-BE49-F238E27FC236}">
                <a16:creationId xmlns:a16="http://schemas.microsoft.com/office/drawing/2014/main" id="{D9541F6C-3C0F-4618-B74C-48DA5F518145}"/>
              </a:ext>
            </a:extLst>
          </p:cNvPr>
          <p:cNvSpPr txBox="1">
            <a:spLocks/>
          </p:cNvSpPr>
          <p:nvPr/>
        </p:nvSpPr>
        <p:spPr>
          <a:xfrm>
            <a:off x="4350526" y="2681976"/>
            <a:ext cx="1182774" cy="70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s-ES" sz="28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color:  </a:t>
            </a:r>
            <a:endParaRPr lang="es-ES" sz="1800" dirty="0">
              <a:ln/>
              <a:solidFill>
                <a:srgbClr val="0070C0"/>
              </a:solidFill>
            </a:endParaRPr>
          </a:p>
        </p:txBody>
      </p:sp>
      <p:sp>
        <p:nvSpPr>
          <p:cNvPr id="27" name="Google Shape;84;p16">
            <a:extLst>
              <a:ext uri="{FF2B5EF4-FFF2-40B4-BE49-F238E27FC236}">
                <a16:creationId xmlns:a16="http://schemas.microsoft.com/office/drawing/2014/main" id="{60E1B990-6402-4D6F-8A06-32E16E7A1C29}"/>
              </a:ext>
            </a:extLst>
          </p:cNvPr>
          <p:cNvSpPr txBox="1">
            <a:spLocks/>
          </p:cNvSpPr>
          <p:nvPr/>
        </p:nvSpPr>
        <p:spPr>
          <a:xfrm>
            <a:off x="5488606" y="2701424"/>
            <a:ext cx="1182774" cy="70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s-ES" sz="28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blue</a:t>
            </a:r>
            <a:endParaRPr lang="es-ES" sz="1800" dirty="0">
              <a:ln/>
              <a:solidFill>
                <a:srgbClr val="0070C0"/>
              </a:solidFill>
            </a:endParaRPr>
          </a:p>
        </p:txBody>
      </p:sp>
      <p:sp>
        <p:nvSpPr>
          <p:cNvPr id="34" name="Google Shape;84;p16">
            <a:extLst>
              <a:ext uri="{FF2B5EF4-FFF2-40B4-BE49-F238E27FC236}">
                <a16:creationId xmlns:a16="http://schemas.microsoft.com/office/drawing/2014/main" id="{6FC25C0E-920D-4F91-9291-51E4A86CEF61}"/>
              </a:ext>
            </a:extLst>
          </p:cNvPr>
          <p:cNvSpPr txBox="1">
            <a:spLocks/>
          </p:cNvSpPr>
          <p:nvPr/>
        </p:nvSpPr>
        <p:spPr>
          <a:xfrm>
            <a:off x="3484246" y="4064852"/>
            <a:ext cx="1023137" cy="476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s-ES" sz="1400" dirty="0">
                <a:solidFill>
                  <a:schemeClr val="bg1"/>
                </a:solidFill>
              </a:rPr>
              <a:t>Selector</a:t>
            </a:r>
          </a:p>
        </p:txBody>
      </p:sp>
      <p:sp>
        <p:nvSpPr>
          <p:cNvPr id="37" name="Google Shape;84;p16">
            <a:extLst>
              <a:ext uri="{FF2B5EF4-FFF2-40B4-BE49-F238E27FC236}">
                <a16:creationId xmlns:a16="http://schemas.microsoft.com/office/drawing/2014/main" id="{E67B8B02-BADF-445D-ABE0-7400A6D21E6F}"/>
              </a:ext>
            </a:extLst>
          </p:cNvPr>
          <p:cNvSpPr txBox="1">
            <a:spLocks/>
          </p:cNvSpPr>
          <p:nvPr/>
        </p:nvSpPr>
        <p:spPr>
          <a:xfrm>
            <a:off x="4829949" y="4063357"/>
            <a:ext cx="1090791" cy="476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s-ES" sz="1400" dirty="0">
                <a:solidFill>
                  <a:schemeClr val="bg1"/>
                </a:solidFill>
              </a:rPr>
              <a:t>Propiedad</a:t>
            </a:r>
          </a:p>
        </p:txBody>
      </p:sp>
      <p:sp>
        <p:nvSpPr>
          <p:cNvPr id="38" name="Google Shape;84;p16">
            <a:extLst>
              <a:ext uri="{FF2B5EF4-FFF2-40B4-BE49-F238E27FC236}">
                <a16:creationId xmlns:a16="http://schemas.microsoft.com/office/drawing/2014/main" id="{702E60EA-980E-4FAD-A530-E48AEBFF7AE3}"/>
              </a:ext>
            </a:extLst>
          </p:cNvPr>
          <p:cNvSpPr txBox="1">
            <a:spLocks/>
          </p:cNvSpPr>
          <p:nvPr/>
        </p:nvSpPr>
        <p:spPr>
          <a:xfrm>
            <a:off x="6243306" y="4057634"/>
            <a:ext cx="1023137" cy="476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s-ES" sz="1400" dirty="0">
                <a:solidFill>
                  <a:schemeClr val="bg1"/>
                </a:solidFill>
              </a:rPr>
              <a:t>Valor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8" fill="hold" grpId="0" nodeType="clickEffect" p14:presetBounceEnd="2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3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3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4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4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4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" presetClass="entr" presetSubtype="8" fill="hold" grpId="0" nodeType="clickEffect" p14:presetBounceEnd="2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5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5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4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6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6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9" grpId="0" animBg="1"/>
          <p:bldP spid="10" grpId="0" animBg="1"/>
          <p:bldP spid="11" grpId="0" animBg="1"/>
          <p:bldP spid="4" grpId="0"/>
          <p:bldP spid="5" grpId="0"/>
          <p:bldP spid="6" grpId="0"/>
          <p:bldP spid="19" grpId="0"/>
          <p:bldP spid="21" grpId="0"/>
          <p:bldP spid="27" grpId="0"/>
          <p:bldP spid="34" grpId="0"/>
          <p:bldP spid="37" grpId="0"/>
          <p:bldP spid="3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9" grpId="0" animBg="1"/>
          <p:bldP spid="10" grpId="0" animBg="1"/>
          <p:bldP spid="11" grpId="0" animBg="1"/>
          <p:bldP spid="4" grpId="0"/>
          <p:bldP spid="5" grpId="0"/>
          <p:bldP spid="6" grpId="0"/>
          <p:bldP spid="19" grpId="0"/>
          <p:bldP spid="21" grpId="0"/>
          <p:bldP spid="27" grpId="0"/>
          <p:bldP spid="34" grpId="0"/>
          <p:bldP spid="37" grpId="0"/>
          <p:bldP spid="38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6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1000" r="-31000"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457200" y="31431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SELECTORES CSS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182250" y="2638002"/>
            <a:ext cx="2811780" cy="433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s-ES" sz="1800" dirty="0"/>
              <a:t>Selector de clase</a:t>
            </a:r>
            <a:endParaRPr sz="1800" dirty="0"/>
          </a:p>
        </p:txBody>
      </p:sp>
      <p:sp>
        <p:nvSpPr>
          <p:cNvPr id="5" name="Google Shape;98;p18">
            <a:extLst>
              <a:ext uri="{FF2B5EF4-FFF2-40B4-BE49-F238E27FC236}">
                <a16:creationId xmlns:a16="http://schemas.microsoft.com/office/drawing/2014/main" id="{E3ACD64E-7958-4652-9E72-CDD3647A17FD}"/>
              </a:ext>
            </a:extLst>
          </p:cNvPr>
          <p:cNvSpPr txBox="1">
            <a:spLocks/>
          </p:cNvSpPr>
          <p:nvPr/>
        </p:nvSpPr>
        <p:spPr>
          <a:xfrm>
            <a:off x="-630" y="1958442"/>
            <a:ext cx="2186940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457200" lvl="1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p {color: blue}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2" name="Google Shape;98;p18">
            <a:extLst>
              <a:ext uri="{FF2B5EF4-FFF2-40B4-BE49-F238E27FC236}">
                <a16:creationId xmlns:a16="http://schemas.microsoft.com/office/drawing/2014/main" id="{31AF9C96-AD4F-44BA-B418-9B60240BE9C5}"/>
              </a:ext>
            </a:extLst>
          </p:cNvPr>
          <p:cNvSpPr txBox="1">
            <a:spLocks/>
          </p:cNvSpPr>
          <p:nvPr/>
        </p:nvSpPr>
        <p:spPr>
          <a:xfrm>
            <a:off x="3054990" y="1708126"/>
            <a:ext cx="2811780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Font typeface="Varela"/>
              <a:buNone/>
            </a:pPr>
            <a:r>
              <a:rPr lang="es-ES" sz="1800" dirty="0"/>
              <a:t>Selector universal</a:t>
            </a:r>
          </a:p>
        </p:txBody>
      </p:sp>
      <p:sp>
        <p:nvSpPr>
          <p:cNvPr id="3" name="Google Shape;98;p18">
            <a:extLst>
              <a:ext uri="{FF2B5EF4-FFF2-40B4-BE49-F238E27FC236}">
                <a16:creationId xmlns:a16="http://schemas.microsoft.com/office/drawing/2014/main" id="{F1BBDBEB-C345-436E-B615-063D098FC95F}"/>
              </a:ext>
            </a:extLst>
          </p:cNvPr>
          <p:cNvSpPr txBox="1">
            <a:spLocks/>
          </p:cNvSpPr>
          <p:nvPr/>
        </p:nvSpPr>
        <p:spPr>
          <a:xfrm>
            <a:off x="180502" y="3686045"/>
            <a:ext cx="2811780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Font typeface="Varela"/>
              <a:buNone/>
            </a:pPr>
            <a:r>
              <a:rPr lang="es-ES" sz="1800" dirty="0"/>
              <a:t>Selector de ID</a:t>
            </a:r>
          </a:p>
        </p:txBody>
      </p:sp>
      <p:sp>
        <p:nvSpPr>
          <p:cNvPr id="4" name="Google Shape;98;p18">
            <a:extLst>
              <a:ext uri="{FF2B5EF4-FFF2-40B4-BE49-F238E27FC236}">
                <a16:creationId xmlns:a16="http://schemas.microsoft.com/office/drawing/2014/main" id="{CCAC7E24-B79B-489E-8981-0DE03F0B69E6}"/>
              </a:ext>
            </a:extLst>
          </p:cNvPr>
          <p:cNvSpPr txBox="1">
            <a:spLocks/>
          </p:cNvSpPr>
          <p:nvPr/>
        </p:nvSpPr>
        <p:spPr>
          <a:xfrm>
            <a:off x="3054990" y="2630253"/>
            <a:ext cx="2811780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Font typeface="Varela"/>
              <a:buNone/>
            </a:pPr>
            <a:r>
              <a:rPr lang="es-ES" sz="1800" dirty="0"/>
              <a:t>Selector hermano</a:t>
            </a:r>
          </a:p>
        </p:txBody>
      </p:sp>
      <p:sp>
        <p:nvSpPr>
          <p:cNvPr id="8" name="Google Shape;98;p18">
            <a:extLst>
              <a:ext uri="{FF2B5EF4-FFF2-40B4-BE49-F238E27FC236}">
                <a16:creationId xmlns:a16="http://schemas.microsoft.com/office/drawing/2014/main" id="{1F572CBE-9D56-43E0-B428-D57C985FF9BF}"/>
              </a:ext>
            </a:extLst>
          </p:cNvPr>
          <p:cNvSpPr txBox="1">
            <a:spLocks/>
          </p:cNvSpPr>
          <p:nvPr/>
        </p:nvSpPr>
        <p:spPr>
          <a:xfrm>
            <a:off x="3051495" y="3657632"/>
            <a:ext cx="2811780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Font typeface="Varela"/>
              <a:buNone/>
            </a:pPr>
            <a:r>
              <a:rPr lang="es-ES" sz="1800" dirty="0"/>
              <a:t>Selector descendiente</a:t>
            </a:r>
          </a:p>
        </p:txBody>
      </p:sp>
      <p:sp>
        <p:nvSpPr>
          <p:cNvPr id="10" name="Google Shape;98;p18">
            <a:extLst>
              <a:ext uri="{FF2B5EF4-FFF2-40B4-BE49-F238E27FC236}">
                <a16:creationId xmlns:a16="http://schemas.microsoft.com/office/drawing/2014/main" id="{0DA387CB-F669-4FC3-B24F-010FF18FEE6B}"/>
              </a:ext>
            </a:extLst>
          </p:cNvPr>
          <p:cNvSpPr txBox="1">
            <a:spLocks/>
          </p:cNvSpPr>
          <p:nvPr/>
        </p:nvSpPr>
        <p:spPr>
          <a:xfrm>
            <a:off x="-630" y="2930709"/>
            <a:ext cx="2933700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457200" lvl="1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.</a:t>
            </a:r>
            <a:r>
              <a:rPr lang="en-US" sz="1800" dirty="0" err="1">
                <a:solidFill>
                  <a:srgbClr val="00B0F0"/>
                </a:solidFill>
              </a:rPr>
              <a:t>miClase</a:t>
            </a:r>
            <a:r>
              <a:rPr lang="en-US" sz="1800" dirty="0">
                <a:solidFill>
                  <a:srgbClr val="00B0F0"/>
                </a:solidFill>
              </a:rPr>
              <a:t>{color: blue}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12" name="Google Shape;98;p18">
            <a:extLst>
              <a:ext uri="{FF2B5EF4-FFF2-40B4-BE49-F238E27FC236}">
                <a16:creationId xmlns:a16="http://schemas.microsoft.com/office/drawing/2014/main" id="{B7D95648-A052-4486-893F-673492B2BE59}"/>
              </a:ext>
            </a:extLst>
          </p:cNvPr>
          <p:cNvSpPr txBox="1">
            <a:spLocks/>
          </p:cNvSpPr>
          <p:nvPr/>
        </p:nvSpPr>
        <p:spPr>
          <a:xfrm>
            <a:off x="457200" y="4119762"/>
            <a:ext cx="2633655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#miEstilo{color: blue}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14" name="Google Shape;98;p18">
            <a:extLst>
              <a:ext uri="{FF2B5EF4-FFF2-40B4-BE49-F238E27FC236}">
                <a16:creationId xmlns:a16="http://schemas.microsoft.com/office/drawing/2014/main" id="{4D488817-A1D5-4835-8E5F-D009A7853701}"/>
              </a:ext>
            </a:extLst>
          </p:cNvPr>
          <p:cNvSpPr txBox="1">
            <a:spLocks/>
          </p:cNvSpPr>
          <p:nvPr/>
        </p:nvSpPr>
        <p:spPr>
          <a:xfrm>
            <a:off x="3245490" y="2070312"/>
            <a:ext cx="2186940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s-ES" sz="1800" dirty="0">
                <a:solidFill>
                  <a:srgbClr val="00B0F0"/>
                </a:solidFill>
              </a:rPr>
              <a:t>*</a:t>
            </a:r>
            <a:r>
              <a:rPr lang="en-US" sz="1800" dirty="0">
                <a:solidFill>
                  <a:srgbClr val="00B0F0"/>
                </a:solidFill>
              </a:rPr>
              <a:t>{color: blue}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16" name="Google Shape;98;p18">
            <a:extLst>
              <a:ext uri="{FF2B5EF4-FFF2-40B4-BE49-F238E27FC236}">
                <a16:creationId xmlns:a16="http://schemas.microsoft.com/office/drawing/2014/main" id="{73B56F2A-350C-4157-8E55-E2BA940AFAF5}"/>
              </a:ext>
            </a:extLst>
          </p:cNvPr>
          <p:cNvSpPr txBox="1">
            <a:spLocks/>
          </p:cNvSpPr>
          <p:nvPr/>
        </p:nvSpPr>
        <p:spPr>
          <a:xfrm>
            <a:off x="3363915" y="3032507"/>
            <a:ext cx="2186940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p+h1{color: blue}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18" name="Google Shape;98;p18">
            <a:extLst>
              <a:ext uri="{FF2B5EF4-FFF2-40B4-BE49-F238E27FC236}">
                <a16:creationId xmlns:a16="http://schemas.microsoft.com/office/drawing/2014/main" id="{D39B0666-27ED-4C03-9DB4-D1E3089C2A6F}"/>
              </a:ext>
            </a:extLst>
          </p:cNvPr>
          <p:cNvSpPr txBox="1">
            <a:spLocks/>
          </p:cNvSpPr>
          <p:nvPr/>
        </p:nvSpPr>
        <p:spPr>
          <a:xfrm>
            <a:off x="2933069" y="3910014"/>
            <a:ext cx="2930205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457200" lvl="1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p strong{color: blue}</a:t>
            </a:r>
            <a:endParaRPr lang="es-ES" sz="1800" dirty="0">
              <a:solidFill>
                <a:srgbClr val="00B0F0"/>
              </a:solidFill>
            </a:endParaRPr>
          </a:p>
          <a:p>
            <a:pPr marL="457200" lvl="1" indent="0">
              <a:buNone/>
            </a:pP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25" name="Google Shape;98;p18">
            <a:extLst>
              <a:ext uri="{FF2B5EF4-FFF2-40B4-BE49-F238E27FC236}">
                <a16:creationId xmlns:a16="http://schemas.microsoft.com/office/drawing/2014/main" id="{9E70AFA5-3856-42CA-869C-5B6932397FEC}"/>
              </a:ext>
            </a:extLst>
          </p:cNvPr>
          <p:cNvSpPr txBox="1">
            <a:spLocks/>
          </p:cNvSpPr>
          <p:nvPr/>
        </p:nvSpPr>
        <p:spPr>
          <a:xfrm>
            <a:off x="182250" y="1711279"/>
            <a:ext cx="2811780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Font typeface="Varela"/>
              <a:buNone/>
            </a:pPr>
            <a:r>
              <a:rPr lang="es-ES" sz="1800" dirty="0"/>
              <a:t>Selector de etiqueta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2A79447-43A8-42D8-B8B3-F26F3DA88F44}"/>
              </a:ext>
            </a:extLst>
          </p:cNvPr>
          <p:cNvSpPr/>
          <p:nvPr/>
        </p:nvSpPr>
        <p:spPr>
          <a:xfrm>
            <a:off x="258927" y="337714"/>
            <a:ext cx="2566355" cy="79243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1" dur="1000" fill="hold"/>
                                            <p:tgtEl>
                                              <p:spTgt spid="9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2" dur="1000" fill="hold"/>
                                            <p:tgtEl>
                                              <p:spTgt spid="9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grpId="0" nodeType="clickEffect" p14:presetBounceEnd="2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3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3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4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4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2" fill="hold" grpId="0" nodeType="clickEffect" p14:presetBounceEnd="2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4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5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5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5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6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6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6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6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2" fill="hold" grpId="0" nodeType="clickEffect" p14:presetBounceEnd="2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7000">
                                          <p:cBhvr additive="base">
                                            <p:cTn id="7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7000">
                                          <p:cBhvr additive="base">
                                            <p:cTn id="7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" presetClass="entr" presetSubtype="8" fill="hold" grpId="0" nodeType="clickEffect" p14:presetBounceEnd="2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7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8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" presetClass="entr" presetSubtype="2" fill="hold" grpId="0" nodeType="clickEffect" p14:presetBounceEnd="2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8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8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7" grpId="0"/>
          <p:bldP spid="98" grpId="0" build="p"/>
          <p:bldP spid="5" grpId="0"/>
          <p:bldP spid="2" grpId="0"/>
          <p:bldP spid="3" grpId="0"/>
          <p:bldP spid="4" grpId="0"/>
          <p:bldP spid="8" grpId="0"/>
          <p:bldP spid="10" grpId="0"/>
          <p:bldP spid="12" grpId="0"/>
          <p:bldP spid="14" grpId="0"/>
          <p:bldP spid="16" grpId="0"/>
          <p:bldP spid="18" grpId="0"/>
          <p:bldP spid="25" grpId="0"/>
          <p:bldP spid="2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9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9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7" grpId="0"/>
          <p:bldP spid="98" grpId="0" build="p"/>
          <p:bldP spid="5" grpId="0"/>
          <p:bldP spid="2" grpId="0"/>
          <p:bldP spid="3" grpId="0"/>
          <p:bldP spid="4" grpId="0"/>
          <p:bldP spid="8" grpId="0"/>
          <p:bldP spid="10" grpId="0"/>
          <p:bldP spid="12" grpId="0"/>
          <p:bldP spid="14" grpId="0"/>
          <p:bldP spid="16" grpId="0"/>
          <p:bldP spid="18" grpId="0"/>
          <p:bldP spid="25" grpId="0"/>
          <p:bldP spid="26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31315" y="379930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UNIDADES DE MEDIDA EN CSS</a:t>
            </a:r>
            <a:endParaRPr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FFAD50BC-E15E-4F7D-89A3-49653CD62E58}"/>
              </a:ext>
            </a:extLst>
          </p:cNvPr>
          <p:cNvSpPr txBox="1">
            <a:spLocks/>
          </p:cNvSpPr>
          <p:nvPr/>
        </p:nvSpPr>
        <p:spPr>
          <a:xfrm>
            <a:off x="285248" y="1295444"/>
            <a:ext cx="1250379" cy="37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dirty="0"/>
              <a:t>  - </a:t>
            </a:r>
            <a:r>
              <a:rPr lang="es-ES" sz="4800" b="1" dirty="0"/>
              <a:t>PÍXELES</a:t>
            </a:r>
            <a:endParaRPr lang="es-ES" sz="4800" dirty="0"/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A02E8AC-5979-4C0B-B230-3B7F271EBAB0}"/>
              </a:ext>
            </a:extLst>
          </p:cNvPr>
          <p:cNvSpPr txBox="1">
            <a:spLocks/>
          </p:cNvSpPr>
          <p:nvPr/>
        </p:nvSpPr>
        <p:spPr>
          <a:xfrm>
            <a:off x="412980" y="1635408"/>
            <a:ext cx="8445771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dirty="0"/>
              <a:t>  Expresamos un tamaño poniendo directamente la cantidad de píxeles que va a tener el elemento en cuestión.</a:t>
            </a:r>
          </a:p>
          <a:p>
            <a:pPr marL="152400" indent="0">
              <a:buNone/>
            </a:pPr>
            <a:endParaRPr lang="es-ES" sz="4800" dirty="0"/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C1BCD5A-B3A6-480C-8E59-6024FD7E20E2}"/>
              </a:ext>
            </a:extLst>
          </p:cNvPr>
          <p:cNvSpPr txBox="1">
            <a:spLocks/>
          </p:cNvSpPr>
          <p:nvPr/>
        </p:nvSpPr>
        <p:spPr>
          <a:xfrm>
            <a:off x="699247" y="1934838"/>
            <a:ext cx="1858140" cy="37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s-ES" sz="4800" dirty="0" err="1"/>
              <a:t>Ej</a:t>
            </a:r>
            <a:r>
              <a:rPr lang="es-ES" sz="4800" dirty="0"/>
              <a:t>:   </a:t>
            </a:r>
            <a:r>
              <a:rPr lang="es-ES" sz="4800" dirty="0">
                <a:solidFill>
                  <a:srgbClr val="00B0F0"/>
                </a:solidFill>
              </a:rPr>
              <a:t>p{ </a:t>
            </a:r>
            <a:r>
              <a:rPr lang="es-ES" sz="4800" dirty="0" err="1">
                <a:solidFill>
                  <a:srgbClr val="00B0F0"/>
                </a:solidFill>
              </a:rPr>
              <a:t>font-size</a:t>
            </a:r>
            <a:r>
              <a:rPr lang="es-ES" sz="4800" dirty="0">
                <a:solidFill>
                  <a:srgbClr val="00B0F0"/>
                </a:solidFill>
              </a:rPr>
              <a:t>: 25px }</a:t>
            </a:r>
          </a:p>
          <a:p>
            <a:pPr marL="152400" indent="0">
              <a:buNone/>
            </a:pPr>
            <a:endParaRPr lang="es-ES" sz="4800" dirty="0"/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6DBF4E4-7E69-4423-827D-FE6B602E73CA}"/>
              </a:ext>
            </a:extLst>
          </p:cNvPr>
          <p:cNvSpPr/>
          <p:nvPr/>
        </p:nvSpPr>
        <p:spPr>
          <a:xfrm>
            <a:off x="364123" y="1204394"/>
            <a:ext cx="8366896" cy="1151764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58D5F37-C039-4AEA-91CA-EDBD3913C7A7}"/>
              </a:ext>
            </a:extLst>
          </p:cNvPr>
          <p:cNvSpPr/>
          <p:nvPr/>
        </p:nvSpPr>
        <p:spPr>
          <a:xfrm>
            <a:off x="364123" y="2447208"/>
            <a:ext cx="8366896" cy="1151764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D5595C6-79AF-40C4-AEC6-17F140CC69AF}"/>
              </a:ext>
            </a:extLst>
          </p:cNvPr>
          <p:cNvSpPr/>
          <p:nvPr/>
        </p:nvSpPr>
        <p:spPr>
          <a:xfrm>
            <a:off x="372555" y="3689220"/>
            <a:ext cx="8366896" cy="1151764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A23E882D-CF20-4798-AA8F-7A17B465EC20}"/>
              </a:ext>
            </a:extLst>
          </p:cNvPr>
          <p:cNvSpPr txBox="1">
            <a:spLocks/>
          </p:cNvSpPr>
          <p:nvPr/>
        </p:nvSpPr>
        <p:spPr>
          <a:xfrm>
            <a:off x="412981" y="2492069"/>
            <a:ext cx="1674980" cy="37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dirty="0"/>
              <a:t>- </a:t>
            </a:r>
            <a:r>
              <a:rPr lang="es-ES" sz="4800" b="1" dirty="0"/>
              <a:t>PORCENTAJES</a:t>
            </a:r>
            <a:endParaRPr lang="es-ES" sz="4800" dirty="0"/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3956F3AB-B3F9-4619-B7A8-C05A150CC0F8}"/>
              </a:ext>
            </a:extLst>
          </p:cNvPr>
          <p:cNvSpPr txBox="1">
            <a:spLocks/>
          </p:cNvSpPr>
          <p:nvPr/>
        </p:nvSpPr>
        <p:spPr>
          <a:xfrm>
            <a:off x="404549" y="3694428"/>
            <a:ext cx="1478039" cy="37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dirty="0"/>
              <a:t>- </a:t>
            </a:r>
            <a:r>
              <a:rPr lang="es-ES" sz="4800" b="1" dirty="0"/>
              <a:t>ESCALA EM</a:t>
            </a:r>
            <a:endParaRPr lang="es-ES" sz="4800" dirty="0"/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BC0F1D24-B2A1-4B33-9508-57EEA54E9817}"/>
              </a:ext>
            </a:extLst>
          </p:cNvPr>
          <p:cNvSpPr txBox="1">
            <a:spLocks/>
          </p:cNvSpPr>
          <p:nvPr/>
        </p:nvSpPr>
        <p:spPr>
          <a:xfrm>
            <a:off x="537132" y="2755309"/>
            <a:ext cx="8286044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dirty="0"/>
              <a:t>Expresamos un tamaño poniendo el % que va a tener el elemento</a:t>
            </a:r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6CC8C914-35CE-4BEA-8F51-5784FE8DB9FC}"/>
              </a:ext>
            </a:extLst>
          </p:cNvPr>
          <p:cNvSpPr txBox="1">
            <a:spLocks/>
          </p:cNvSpPr>
          <p:nvPr/>
        </p:nvSpPr>
        <p:spPr>
          <a:xfrm>
            <a:off x="531315" y="3913013"/>
            <a:ext cx="8286044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dirty="0"/>
              <a:t>Expresamos un tamaño poniendo un número seguido de </a:t>
            </a:r>
            <a:r>
              <a:rPr lang="es-ES" dirty="0">
                <a:solidFill>
                  <a:srgbClr val="00B0F0"/>
                </a:solidFill>
              </a:rPr>
              <a:t>em</a:t>
            </a:r>
            <a:endParaRPr lang="es-ES" dirty="0"/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DAFFDC82-8487-4BFF-8BFD-3D5A750CBEA9}"/>
              </a:ext>
            </a:extLst>
          </p:cNvPr>
          <p:cNvSpPr txBox="1">
            <a:spLocks/>
          </p:cNvSpPr>
          <p:nvPr/>
        </p:nvSpPr>
        <p:spPr>
          <a:xfrm>
            <a:off x="734290" y="3043973"/>
            <a:ext cx="1955122" cy="37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s-ES" sz="4800" dirty="0" err="1"/>
              <a:t>Ej</a:t>
            </a:r>
            <a:r>
              <a:rPr lang="es-ES" sz="4800" dirty="0"/>
              <a:t>:   </a:t>
            </a:r>
            <a:r>
              <a:rPr lang="es-ES" sz="4800" dirty="0">
                <a:solidFill>
                  <a:srgbClr val="00B0F0"/>
                </a:solidFill>
              </a:rPr>
              <a:t>p{ </a:t>
            </a:r>
            <a:r>
              <a:rPr lang="es-ES" sz="4800" dirty="0" err="1">
                <a:solidFill>
                  <a:srgbClr val="00B0F0"/>
                </a:solidFill>
              </a:rPr>
              <a:t>font-size</a:t>
            </a:r>
            <a:r>
              <a:rPr lang="es-ES" sz="4800" dirty="0">
                <a:solidFill>
                  <a:srgbClr val="00B0F0"/>
                </a:solidFill>
              </a:rPr>
              <a:t>: 250% }</a:t>
            </a:r>
          </a:p>
          <a:p>
            <a:pPr marL="152400" indent="0">
              <a:buNone/>
            </a:pPr>
            <a:endParaRPr lang="es-ES" sz="4800" dirty="0"/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0FAC40D2-95A1-48F5-A141-574000C3A528}"/>
              </a:ext>
            </a:extLst>
          </p:cNvPr>
          <p:cNvSpPr txBox="1">
            <a:spLocks/>
          </p:cNvSpPr>
          <p:nvPr/>
        </p:nvSpPr>
        <p:spPr>
          <a:xfrm>
            <a:off x="794145" y="4265102"/>
            <a:ext cx="1978394" cy="37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s-ES" sz="4800" dirty="0" err="1"/>
              <a:t>Ej</a:t>
            </a:r>
            <a:r>
              <a:rPr lang="es-ES" sz="4800" dirty="0"/>
              <a:t>:   </a:t>
            </a:r>
            <a:r>
              <a:rPr lang="es-ES" sz="4800" dirty="0">
                <a:solidFill>
                  <a:srgbClr val="00B0F0"/>
                </a:solidFill>
              </a:rPr>
              <a:t>p{ </a:t>
            </a:r>
            <a:r>
              <a:rPr lang="es-ES" sz="4800" dirty="0" err="1">
                <a:solidFill>
                  <a:srgbClr val="00B0F0"/>
                </a:solidFill>
              </a:rPr>
              <a:t>font-size</a:t>
            </a:r>
            <a:r>
              <a:rPr lang="es-ES" sz="4800" dirty="0">
                <a:solidFill>
                  <a:srgbClr val="00B0F0"/>
                </a:solidFill>
              </a:rPr>
              <a:t>: 2.5em }</a:t>
            </a:r>
          </a:p>
          <a:p>
            <a:pPr marL="152400" indent="0">
              <a:buNone/>
            </a:pPr>
            <a:endParaRPr lang="es-ES" sz="4800" dirty="0"/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338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  <p:bldP spid="8" grpId="0"/>
      <p:bldP spid="9" grpId="0" animBg="1"/>
      <p:bldP spid="11" grpId="0" animBg="1"/>
      <p:bldP spid="12" grpId="0" animBg="1"/>
      <p:bldP spid="13" grpId="0"/>
      <p:bldP spid="14" grpId="0"/>
      <p:bldP spid="17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l="-30000" r="-30000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285248" y="71211"/>
            <a:ext cx="3562874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MODELO CAJA-CONTENEDOR</a:t>
            </a:r>
            <a:endParaRPr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FFAD50BC-E15E-4F7D-89A3-49653CD62E58}"/>
              </a:ext>
            </a:extLst>
          </p:cNvPr>
          <p:cNvSpPr txBox="1">
            <a:spLocks/>
          </p:cNvSpPr>
          <p:nvPr/>
        </p:nvSpPr>
        <p:spPr>
          <a:xfrm>
            <a:off x="285248" y="1295444"/>
            <a:ext cx="2272139" cy="37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dirty="0"/>
              <a:t>- Etiquetas BLOCK</a:t>
            </a:r>
            <a:r>
              <a:rPr lang="es-ES" sz="4800" b="1" dirty="0"/>
              <a:t> </a:t>
            </a:r>
          </a:p>
          <a:p>
            <a:pPr marL="152400" indent="0">
              <a:buNone/>
            </a:pPr>
            <a:endParaRPr lang="es-ES" sz="4800" dirty="0"/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A02E8AC-5979-4C0B-B230-3B7F271EBAB0}"/>
              </a:ext>
            </a:extLst>
          </p:cNvPr>
          <p:cNvSpPr txBox="1">
            <a:spLocks/>
          </p:cNvSpPr>
          <p:nvPr/>
        </p:nvSpPr>
        <p:spPr>
          <a:xfrm>
            <a:off x="412981" y="1652991"/>
            <a:ext cx="3435141" cy="8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s-ES" sz="1000" dirty="0"/>
              <a:t>Provocan un salto de página por arriba y por debajo de la etiqueta y ocupan el 100% del ancho de la página. La mayoría de etiquetas de estructura son de este tipo.</a:t>
            </a:r>
            <a:r>
              <a:rPr lang="es-ES" sz="1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sz="1000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C1BCD5A-B3A6-480C-8E59-6024FD7E20E2}"/>
              </a:ext>
            </a:extLst>
          </p:cNvPr>
          <p:cNvSpPr txBox="1">
            <a:spLocks/>
          </p:cNvSpPr>
          <p:nvPr/>
        </p:nvSpPr>
        <p:spPr>
          <a:xfrm>
            <a:off x="461619" y="2452672"/>
            <a:ext cx="3310281" cy="111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s-ES" sz="3000" dirty="0">
                <a:solidFill>
                  <a:srgbClr val="00B0F0"/>
                </a:solidFill>
              </a:rPr>
              <a:t>&lt;h1&gt;Título de mi página WEB&lt;/h1&gt;</a:t>
            </a:r>
          </a:p>
          <a:p>
            <a:pPr marL="0" indent="0">
              <a:buNone/>
            </a:pPr>
            <a:r>
              <a:rPr lang="es-ES" sz="3000" dirty="0">
                <a:solidFill>
                  <a:srgbClr val="00B0F0"/>
                </a:solidFill>
              </a:rPr>
              <a:t>&lt;h2&gt;Subtítulo de mi página WEB&lt;/h2&gt;</a:t>
            </a:r>
          </a:p>
          <a:p>
            <a:pPr marL="0" indent="0">
              <a:buNone/>
            </a:pPr>
            <a:r>
              <a:rPr lang="es-ES" sz="3000" dirty="0">
                <a:solidFill>
                  <a:srgbClr val="00B0F0"/>
                </a:solidFill>
              </a:rPr>
              <a:t>&lt;p&gt;Primer párrafo&lt;/p&gt;</a:t>
            </a:r>
          </a:p>
          <a:p>
            <a:pPr marL="0" indent="0">
              <a:buNone/>
            </a:pPr>
            <a:r>
              <a:rPr lang="es-ES" sz="3000" dirty="0">
                <a:solidFill>
                  <a:srgbClr val="00B0F0"/>
                </a:solidFill>
              </a:rPr>
              <a:t>&lt;</a:t>
            </a:r>
            <a:r>
              <a:rPr lang="es-ES" sz="3000" dirty="0" err="1">
                <a:solidFill>
                  <a:srgbClr val="00B0F0"/>
                </a:solidFill>
              </a:rPr>
              <a:t>br</a:t>
            </a:r>
            <a:r>
              <a:rPr lang="es-ES" sz="3000" dirty="0">
                <a:solidFill>
                  <a:srgbClr val="00B0F0"/>
                </a:solidFill>
              </a:rPr>
              <a:t>&gt;</a:t>
            </a:r>
          </a:p>
          <a:p>
            <a:pPr marL="0" indent="0">
              <a:buNone/>
            </a:pPr>
            <a:r>
              <a:rPr lang="es-ES" sz="3000" dirty="0">
                <a:solidFill>
                  <a:srgbClr val="00B0F0"/>
                </a:solidFill>
              </a:rPr>
              <a:t>&lt;p&gt;Segundo párrafo&lt;/p&gt;</a:t>
            </a:r>
          </a:p>
          <a:p>
            <a:pPr marL="0" indent="0">
              <a:buNone/>
            </a:pPr>
            <a:r>
              <a:rPr lang="es-ES" sz="3000" dirty="0">
                <a:solidFill>
                  <a:srgbClr val="00B0F0"/>
                </a:solidFill>
              </a:rPr>
              <a:t>&lt;</a:t>
            </a:r>
            <a:r>
              <a:rPr lang="es-ES" sz="3000" dirty="0" err="1">
                <a:solidFill>
                  <a:srgbClr val="00B0F0"/>
                </a:solidFill>
              </a:rPr>
              <a:t>div</a:t>
            </a:r>
            <a:r>
              <a:rPr lang="es-ES" sz="3000" dirty="0">
                <a:solidFill>
                  <a:srgbClr val="00B0F0"/>
                </a:solidFill>
              </a:rPr>
              <a:t>&gt;&lt;</a:t>
            </a:r>
            <a:r>
              <a:rPr lang="es-ES" sz="3000" dirty="0" err="1">
                <a:solidFill>
                  <a:srgbClr val="00B0F0"/>
                </a:solidFill>
              </a:rPr>
              <a:t>img</a:t>
            </a:r>
            <a:r>
              <a:rPr lang="es-ES" sz="3000" dirty="0">
                <a:solidFill>
                  <a:srgbClr val="00B0F0"/>
                </a:solidFill>
              </a:rPr>
              <a:t> </a:t>
            </a:r>
            <a:r>
              <a:rPr lang="es-ES" sz="3000" dirty="0" err="1">
                <a:solidFill>
                  <a:srgbClr val="00B0F0"/>
                </a:solidFill>
              </a:rPr>
              <a:t>src</a:t>
            </a:r>
            <a:r>
              <a:rPr lang="es-ES" sz="3000" dirty="0">
                <a:solidFill>
                  <a:srgbClr val="00B0F0"/>
                </a:solidFill>
              </a:rPr>
              <a:t>=“</a:t>
            </a:r>
            <a:r>
              <a:rPr lang="es-ES" sz="3000" dirty="0" err="1">
                <a:solidFill>
                  <a:srgbClr val="00B0F0"/>
                </a:solidFill>
              </a:rPr>
              <a:t>miImagenes</a:t>
            </a:r>
            <a:r>
              <a:rPr lang="es-ES" sz="3000" dirty="0">
                <a:solidFill>
                  <a:srgbClr val="00B0F0"/>
                </a:solidFill>
              </a:rPr>
              <a:t>/miImagen.jpg"/&gt;&lt;/</a:t>
            </a:r>
            <a:r>
              <a:rPr lang="es-ES" sz="3000" dirty="0" err="1">
                <a:solidFill>
                  <a:srgbClr val="00B0F0"/>
                </a:solidFill>
              </a:rPr>
              <a:t>div</a:t>
            </a:r>
            <a:r>
              <a:rPr lang="es-ES" sz="3000" dirty="0">
                <a:solidFill>
                  <a:srgbClr val="00B0F0"/>
                </a:solidFill>
              </a:rPr>
              <a:t>&gt;</a:t>
            </a:r>
          </a:p>
          <a:p>
            <a:pPr marL="0" indent="0">
              <a:buNone/>
            </a:pPr>
            <a:r>
              <a:rPr lang="es-ES" sz="3000" dirty="0">
                <a:solidFill>
                  <a:srgbClr val="00B0F0"/>
                </a:solidFill>
              </a:rPr>
              <a:t>&lt;</a:t>
            </a:r>
            <a:r>
              <a:rPr lang="es-ES" sz="3000" dirty="0" err="1">
                <a:solidFill>
                  <a:srgbClr val="00B0F0"/>
                </a:solidFill>
              </a:rPr>
              <a:t>br</a:t>
            </a:r>
            <a:r>
              <a:rPr lang="es-ES" sz="3000" dirty="0">
                <a:solidFill>
                  <a:srgbClr val="00B0F0"/>
                </a:solidFill>
              </a:rPr>
              <a:t>&gt;</a:t>
            </a:r>
          </a:p>
          <a:p>
            <a:pPr marL="0" indent="0">
              <a:buNone/>
            </a:pPr>
            <a:r>
              <a:rPr lang="es-ES" sz="3000" dirty="0">
                <a:solidFill>
                  <a:srgbClr val="00B0F0"/>
                </a:solidFill>
              </a:rPr>
              <a:t>&lt;p&gt;Tercer párrafo&lt;/p&gt;</a:t>
            </a:r>
          </a:p>
          <a:p>
            <a:pPr marL="0" indent="0">
              <a:buNone/>
            </a:pPr>
            <a:endParaRPr lang="es-ES" sz="30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s-ES" sz="30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s-ES" sz="4800" dirty="0">
              <a:solidFill>
                <a:srgbClr val="00B0F0"/>
              </a:solidFill>
            </a:endParaRPr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3ACF645-EC90-4392-AB43-2B67D30A8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110" y="785605"/>
            <a:ext cx="4481624" cy="4481624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58D5F37-C039-4AEA-91CA-EDBD3913C7A7}"/>
              </a:ext>
            </a:extLst>
          </p:cNvPr>
          <p:cNvSpPr/>
          <p:nvPr/>
        </p:nvSpPr>
        <p:spPr>
          <a:xfrm>
            <a:off x="4357457" y="1570177"/>
            <a:ext cx="3796927" cy="239574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CD1A5022-1274-48B8-AE7C-6D63726745BB}"/>
              </a:ext>
            </a:extLst>
          </p:cNvPr>
          <p:cNvSpPr/>
          <p:nvPr/>
        </p:nvSpPr>
        <p:spPr>
          <a:xfrm>
            <a:off x="4357456" y="2626936"/>
            <a:ext cx="3796927" cy="239574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EAA3F581-3507-4FB6-90E7-F01E41976793}"/>
              </a:ext>
            </a:extLst>
          </p:cNvPr>
          <p:cNvSpPr/>
          <p:nvPr/>
        </p:nvSpPr>
        <p:spPr>
          <a:xfrm>
            <a:off x="4357457" y="2278327"/>
            <a:ext cx="3796927" cy="239574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8ACE476F-3563-4C44-A822-FFB38B666470}"/>
              </a:ext>
            </a:extLst>
          </p:cNvPr>
          <p:cNvSpPr/>
          <p:nvPr/>
        </p:nvSpPr>
        <p:spPr>
          <a:xfrm>
            <a:off x="4357456" y="1918786"/>
            <a:ext cx="3796927" cy="239574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8048C1-2BA2-41DD-B182-3900EEEE7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093" y="3030234"/>
            <a:ext cx="604378" cy="375131"/>
          </a:xfrm>
          <a:prstGeom prst="rect">
            <a:avLst/>
          </a:prstGeom>
        </p:spPr>
      </p:pic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CFBB5DDB-CFCC-45C8-9744-07604565FD48}"/>
              </a:ext>
            </a:extLst>
          </p:cNvPr>
          <p:cNvSpPr/>
          <p:nvPr/>
        </p:nvSpPr>
        <p:spPr>
          <a:xfrm>
            <a:off x="4357454" y="2980029"/>
            <a:ext cx="3796927" cy="499998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57C50C52-F432-4F72-BE9C-89CCBE35949E}"/>
              </a:ext>
            </a:extLst>
          </p:cNvPr>
          <p:cNvSpPr/>
          <p:nvPr/>
        </p:nvSpPr>
        <p:spPr>
          <a:xfrm>
            <a:off x="4357455" y="3580392"/>
            <a:ext cx="3796927" cy="239574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31" name="Marcador de contenido 2">
            <a:extLst>
              <a:ext uri="{FF2B5EF4-FFF2-40B4-BE49-F238E27FC236}">
                <a16:creationId xmlns:a16="http://schemas.microsoft.com/office/drawing/2014/main" id="{7BD8E73B-8523-4370-BF57-D4429709148F}"/>
              </a:ext>
            </a:extLst>
          </p:cNvPr>
          <p:cNvSpPr txBox="1">
            <a:spLocks/>
          </p:cNvSpPr>
          <p:nvPr/>
        </p:nvSpPr>
        <p:spPr>
          <a:xfrm>
            <a:off x="285247" y="3580392"/>
            <a:ext cx="2272139" cy="37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dirty="0"/>
              <a:t>- Etiquetas IN-LINE</a:t>
            </a:r>
            <a:r>
              <a:rPr lang="es-ES" sz="4800" b="1" dirty="0"/>
              <a:t> </a:t>
            </a:r>
          </a:p>
          <a:p>
            <a:pPr marL="152400" indent="0">
              <a:buNone/>
            </a:pPr>
            <a:endParaRPr lang="es-ES" sz="4800" dirty="0"/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80B26B2A-4668-466C-A5E4-A33C07D90870}"/>
              </a:ext>
            </a:extLst>
          </p:cNvPr>
          <p:cNvSpPr txBox="1">
            <a:spLocks/>
          </p:cNvSpPr>
          <p:nvPr/>
        </p:nvSpPr>
        <p:spPr>
          <a:xfrm>
            <a:off x="496475" y="3807266"/>
            <a:ext cx="3435141" cy="8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s-ES" sz="1050" dirty="0"/>
              <a:t>No generan salto de línea. No se encuadran en un contenedor.</a:t>
            </a:r>
          </a:p>
        </p:txBody>
      </p:sp>
      <p:sp>
        <p:nvSpPr>
          <p:cNvPr id="33" name="Google Shape;98;p18">
            <a:extLst>
              <a:ext uri="{FF2B5EF4-FFF2-40B4-BE49-F238E27FC236}">
                <a16:creationId xmlns:a16="http://schemas.microsoft.com/office/drawing/2014/main" id="{29904F27-3EF3-4933-BE7F-884155729027}"/>
              </a:ext>
            </a:extLst>
          </p:cNvPr>
          <p:cNvSpPr txBox="1">
            <a:spLocks/>
          </p:cNvSpPr>
          <p:nvPr/>
        </p:nvSpPr>
        <p:spPr>
          <a:xfrm>
            <a:off x="654690" y="4224864"/>
            <a:ext cx="1203960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&lt;strong&gt;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34" name="Google Shape;98;p18">
            <a:extLst>
              <a:ext uri="{FF2B5EF4-FFF2-40B4-BE49-F238E27FC236}">
                <a16:creationId xmlns:a16="http://schemas.microsoft.com/office/drawing/2014/main" id="{927D50A2-0900-4DE6-A3DA-ABA8707AEE4D}"/>
              </a:ext>
            </a:extLst>
          </p:cNvPr>
          <p:cNvSpPr txBox="1">
            <a:spLocks/>
          </p:cNvSpPr>
          <p:nvPr/>
        </p:nvSpPr>
        <p:spPr>
          <a:xfrm>
            <a:off x="1791332" y="4224864"/>
            <a:ext cx="598170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&lt;a&gt;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35" name="Google Shape;98;p18">
            <a:extLst>
              <a:ext uri="{FF2B5EF4-FFF2-40B4-BE49-F238E27FC236}">
                <a16:creationId xmlns:a16="http://schemas.microsoft.com/office/drawing/2014/main" id="{AF095893-9E3A-472D-A153-726C83742E1F}"/>
              </a:ext>
            </a:extLst>
          </p:cNvPr>
          <p:cNvSpPr txBox="1">
            <a:spLocks/>
          </p:cNvSpPr>
          <p:nvPr/>
        </p:nvSpPr>
        <p:spPr>
          <a:xfrm>
            <a:off x="2367274" y="4224864"/>
            <a:ext cx="1203960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&lt;image&gt;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36" name="Marcador de contenido 2">
            <a:extLst>
              <a:ext uri="{FF2B5EF4-FFF2-40B4-BE49-F238E27FC236}">
                <a16:creationId xmlns:a16="http://schemas.microsoft.com/office/drawing/2014/main" id="{B2A24B33-2B13-4933-BF9C-905711A72C9F}"/>
              </a:ext>
            </a:extLst>
          </p:cNvPr>
          <p:cNvSpPr txBox="1">
            <a:spLocks/>
          </p:cNvSpPr>
          <p:nvPr/>
        </p:nvSpPr>
        <p:spPr>
          <a:xfrm>
            <a:off x="5024819" y="1519525"/>
            <a:ext cx="2272139" cy="37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b="1" dirty="0"/>
              <a:t>Título de mi página WEB </a:t>
            </a:r>
          </a:p>
          <a:p>
            <a:pPr marL="152400" indent="0">
              <a:buNone/>
            </a:pPr>
            <a:endParaRPr lang="es-ES" sz="4800" dirty="0"/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0CA5E866-1B91-48C7-B9CB-7BC1AFCDD387}"/>
              </a:ext>
            </a:extLst>
          </p:cNvPr>
          <p:cNvSpPr txBox="1">
            <a:spLocks/>
          </p:cNvSpPr>
          <p:nvPr/>
        </p:nvSpPr>
        <p:spPr>
          <a:xfrm>
            <a:off x="4924267" y="1860005"/>
            <a:ext cx="2439128" cy="37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b="1" dirty="0"/>
              <a:t>Subtítulo de mi página WEB </a:t>
            </a:r>
          </a:p>
          <a:p>
            <a:pPr marL="152400" indent="0">
              <a:buNone/>
            </a:pPr>
            <a:endParaRPr lang="es-ES" sz="4800" dirty="0"/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38" name="Marcador de contenido 2">
            <a:extLst>
              <a:ext uri="{FF2B5EF4-FFF2-40B4-BE49-F238E27FC236}">
                <a16:creationId xmlns:a16="http://schemas.microsoft.com/office/drawing/2014/main" id="{F83E9555-8119-4D5B-AB1B-5623ADC88DA5}"/>
              </a:ext>
            </a:extLst>
          </p:cNvPr>
          <p:cNvSpPr txBox="1">
            <a:spLocks/>
          </p:cNvSpPr>
          <p:nvPr/>
        </p:nvSpPr>
        <p:spPr>
          <a:xfrm>
            <a:off x="4254166" y="2216945"/>
            <a:ext cx="2439128" cy="37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b="1" dirty="0"/>
              <a:t>Primer párrafo</a:t>
            </a:r>
          </a:p>
          <a:p>
            <a:pPr marL="152400" indent="0">
              <a:buNone/>
            </a:pPr>
            <a:endParaRPr lang="es-ES" sz="4800" dirty="0"/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40" name="Marcador de contenido 2">
            <a:extLst>
              <a:ext uri="{FF2B5EF4-FFF2-40B4-BE49-F238E27FC236}">
                <a16:creationId xmlns:a16="http://schemas.microsoft.com/office/drawing/2014/main" id="{132FF30C-DCBA-47B6-ABE9-F5CA8A6E1ABE}"/>
              </a:ext>
            </a:extLst>
          </p:cNvPr>
          <p:cNvSpPr txBox="1">
            <a:spLocks/>
          </p:cNvSpPr>
          <p:nvPr/>
        </p:nvSpPr>
        <p:spPr>
          <a:xfrm>
            <a:off x="4254166" y="3532470"/>
            <a:ext cx="2439128" cy="37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b="1" dirty="0"/>
              <a:t>Tercer párrafo</a:t>
            </a:r>
          </a:p>
          <a:p>
            <a:pPr marL="152400" indent="0">
              <a:buNone/>
            </a:pPr>
            <a:endParaRPr lang="es-ES" sz="4800" dirty="0"/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42" name="Marcador de contenido 2">
            <a:extLst>
              <a:ext uri="{FF2B5EF4-FFF2-40B4-BE49-F238E27FC236}">
                <a16:creationId xmlns:a16="http://schemas.microsoft.com/office/drawing/2014/main" id="{E7F55F70-2B37-4B81-9567-FB332B68892A}"/>
              </a:ext>
            </a:extLst>
          </p:cNvPr>
          <p:cNvSpPr txBox="1">
            <a:spLocks/>
          </p:cNvSpPr>
          <p:nvPr/>
        </p:nvSpPr>
        <p:spPr>
          <a:xfrm>
            <a:off x="4266866" y="2567309"/>
            <a:ext cx="2439128" cy="37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b="1" dirty="0"/>
              <a:t>Segundo párrafo</a:t>
            </a:r>
          </a:p>
          <a:p>
            <a:pPr marL="152400" indent="0">
              <a:buNone/>
            </a:pPr>
            <a:endParaRPr lang="es-ES" sz="4800" dirty="0"/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419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9000" decel="49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accel="49000" decel="49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8" accel="49000" decel="49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8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8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94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9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2" presetClass="entr" presetSubtype="2" fill="hold" grpId="0" nodeType="clickEffect" p14:presetBounceEnd="2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7000">
                                          <p:cBhvr additive="base">
                                            <p:cTn id="10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7000">
                                          <p:cBhvr additive="base">
                                            <p:cTn id="10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7" grpId="0"/>
          <p:bldP spid="8" grpId="0"/>
          <p:bldP spid="11" grpId="0" animBg="1"/>
          <p:bldP spid="24" grpId="0" animBg="1"/>
          <p:bldP spid="25" grpId="0" animBg="1"/>
          <p:bldP spid="26" grpId="0" animBg="1"/>
          <p:bldP spid="29" grpId="0" animBg="1"/>
          <p:bldP spid="30" grpId="0" animBg="1"/>
          <p:bldP spid="31" grpId="0"/>
          <p:bldP spid="32" grpId="0"/>
          <p:bldP spid="33" grpId="0"/>
          <p:bldP spid="34" grpId="0"/>
          <p:bldP spid="35" grpId="0"/>
          <p:bldP spid="36" grpId="0"/>
          <p:bldP spid="10" grpId="0"/>
          <p:bldP spid="38" grpId="0"/>
          <p:bldP spid="40" grpId="0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9000" decel="49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accel="49000" decel="49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8" accel="49000" decel="49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7" grpId="0"/>
          <p:bldP spid="8" grpId="0"/>
          <p:bldP spid="11" grpId="0" animBg="1"/>
          <p:bldP spid="24" grpId="0" animBg="1"/>
          <p:bldP spid="25" grpId="0" animBg="1"/>
          <p:bldP spid="26" grpId="0" animBg="1"/>
          <p:bldP spid="29" grpId="0" animBg="1"/>
          <p:bldP spid="30" grpId="0" animBg="1"/>
          <p:bldP spid="31" grpId="0"/>
          <p:bldP spid="32" grpId="0"/>
          <p:bldP spid="33" grpId="0"/>
          <p:bldP spid="34" grpId="0"/>
          <p:bldP spid="35" grpId="0"/>
          <p:bldP spid="36" grpId="0"/>
          <p:bldP spid="10" grpId="0"/>
          <p:bldP spid="38" grpId="0"/>
          <p:bldP spid="40" grpId="0"/>
          <p:bldP spid="42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243210" y="350946"/>
            <a:ext cx="37719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Propiedades CSS para TEXTOS</a:t>
            </a:r>
            <a:endParaRPr dirty="0"/>
          </a:p>
        </p:txBody>
      </p:sp>
      <p:sp>
        <p:nvSpPr>
          <p:cNvPr id="25" name="Google Shape;98;p18">
            <a:extLst>
              <a:ext uri="{FF2B5EF4-FFF2-40B4-BE49-F238E27FC236}">
                <a16:creationId xmlns:a16="http://schemas.microsoft.com/office/drawing/2014/main" id="{9E70AFA5-3856-42CA-869C-5B6932397FEC}"/>
              </a:ext>
            </a:extLst>
          </p:cNvPr>
          <p:cNvSpPr txBox="1">
            <a:spLocks/>
          </p:cNvSpPr>
          <p:nvPr/>
        </p:nvSpPr>
        <p:spPr>
          <a:xfrm>
            <a:off x="334335" y="1565393"/>
            <a:ext cx="172306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- Text-</a:t>
            </a:r>
            <a:r>
              <a:rPr lang="es-ES" sz="1800" dirty="0" err="1"/>
              <a:t>ident</a:t>
            </a:r>
            <a:endParaRPr lang="es-ES" sz="1800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2A79447-43A8-42D8-B8B3-F26F3DA88F44}"/>
              </a:ext>
            </a:extLst>
          </p:cNvPr>
          <p:cNvSpPr/>
          <p:nvPr/>
        </p:nvSpPr>
        <p:spPr>
          <a:xfrm>
            <a:off x="136215" y="389388"/>
            <a:ext cx="3711885" cy="79243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Google Shape;98;p18">
            <a:extLst>
              <a:ext uri="{FF2B5EF4-FFF2-40B4-BE49-F238E27FC236}">
                <a16:creationId xmlns:a16="http://schemas.microsoft.com/office/drawing/2014/main" id="{741F80B4-3A9B-4069-91E5-DC6FA08E710C}"/>
              </a:ext>
            </a:extLst>
          </p:cNvPr>
          <p:cNvSpPr txBox="1">
            <a:spLocks/>
          </p:cNvSpPr>
          <p:nvPr/>
        </p:nvSpPr>
        <p:spPr>
          <a:xfrm>
            <a:off x="532455" y="1999110"/>
            <a:ext cx="2119305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 </a:t>
            </a:r>
            <a:r>
              <a:rPr lang="es-ES" sz="1600" dirty="0" err="1">
                <a:solidFill>
                  <a:srgbClr val="00B0F0"/>
                </a:solidFill>
              </a:rPr>
              <a:t>text-indent</a:t>
            </a:r>
            <a:r>
              <a:rPr lang="es-ES" sz="1600" dirty="0">
                <a:solidFill>
                  <a:srgbClr val="00B0F0"/>
                </a:solidFill>
              </a:rPr>
              <a:t>: 2em</a:t>
            </a:r>
            <a:endParaRPr lang="es-ES" sz="1800" dirty="0">
              <a:solidFill>
                <a:srgbClr val="00B0F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59E9B6A-206A-4BAA-B76B-66C0C6767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110" y="785605"/>
            <a:ext cx="4481624" cy="4481624"/>
          </a:xfrm>
          <a:prstGeom prst="rect">
            <a:avLst/>
          </a:prstGeom>
        </p:spPr>
      </p:pic>
      <p:sp>
        <p:nvSpPr>
          <p:cNvPr id="14" name="Google Shape;98;p18">
            <a:extLst>
              <a:ext uri="{FF2B5EF4-FFF2-40B4-BE49-F238E27FC236}">
                <a16:creationId xmlns:a16="http://schemas.microsoft.com/office/drawing/2014/main" id="{BC1CAA76-5870-456D-B2D3-6D5C0FF33271}"/>
              </a:ext>
            </a:extLst>
          </p:cNvPr>
          <p:cNvSpPr txBox="1">
            <a:spLocks/>
          </p:cNvSpPr>
          <p:nvPr/>
        </p:nvSpPr>
        <p:spPr>
          <a:xfrm>
            <a:off x="4488653" y="1727040"/>
            <a:ext cx="3771900" cy="108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None/>
            </a:pPr>
            <a:r>
              <a:rPr lang="es-ES" sz="1800" dirty="0"/>
              <a:t>	</a:t>
            </a:r>
            <a:r>
              <a:rPr lang="es-ES" sz="1800" dirty="0" err="1"/>
              <a:t>Lorem</a:t>
            </a:r>
            <a:r>
              <a:rPr lang="es-ES" sz="1800" dirty="0"/>
              <a:t> </a:t>
            </a:r>
            <a:r>
              <a:rPr lang="es-ES" sz="1800" dirty="0" err="1"/>
              <a:t>ipsum</a:t>
            </a:r>
            <a:r>
              <a:rPr lang="es-ES" sz="1800" dirty="0"/>
              <a:t> dolor </a:t>
            </a:r>
            <a:r>
              <a:rPr lang="es-ES" sz="1800" dirty="0" err="1"/>
              <a:t>sit</a:t>
            </a:r>
            <a:r>
              <a:rPr lang="es-ES" sz="1800" dirty="0"/>
              <a:t> </a:t>
            </a:r>
            <a:r>
              <a:rPr lang="es-ES" sz="1800" dirty="0" err="1"/>
              <a:t>amet</a:t>
            </a:r>
            <a:r>
              <a:rPr lang="es-ES" sz="1800" dirty="0"/>
              <a:t>, </a:t>
            </a:r>
            <a:r>
              <a:rPr lang="es-ES" sz="1800" dirty="0" err="1"/>
              <a:t>consec</a:t>
            </a:r>
            <a:r>
              <a:rPr lang="es-ES" sz="1800" dirty="0"/>
              <a:t> </a:t>
            </a:r>
            <a:r>
              <a:rPr lang="es-ES" sz="1800" dirty="0" err="1"/>
              <a:t>adipisicing</a:t>
            </a:r>
            <a:r>
              <a:rPr lang="es-ES" sz="1800" dirty="0"/>
              <a:t> </a:t>
            </a:r>
            <a:r>
              <a:rPr lang="es-ES" sz="1800" dirty="0" err="1"/>
              <a:t>elit</a:t>
            </a:r>
            <a:r>
              <a:rPr lang="es-ES" sz="1800" dirty="0"/>
              <a:t>. </a:t>
            </a:r>
            <a:r>
              <a:rPr lang="es-ES" sz="1800" dirty="0" err="1"/>
              <a:t>Cumque</a:t>
            </a:r>
            <a:r>
              <a:rPr lang="es-ES" sz="1800" dirty="0"/>
              <a:t> </a:t>
            </a:r>
            <a:r>
              <a:rPr lang="es-ES" sz="1800" dirty="0" err="1"/>
              <a:t>iusto</a:t>
            </a:r>
            <a:r>
              <a:rPr lang="es-ES" sz="1800" dirty="0"/>
              <a:t>, tempore. </a:t>
            </a:r>
            <a:r>
              <a:rPr lang="es-ES" sz="1800" dirty="0" err="1"/>
              <a:t>Magnam</a:t>
            </a:r>
            <a:r>
              <a:rPr lang="es-ES" sz="1800" dirty="0"/>
              <a:t> molestias, </a:t>
            </a:r>
            <a:r>
              <a:rPr lang="es-ES" sz="1800" dirty="0" err="1"/>
              <a:t>laborum</a:t>
            </a:r>
            <a:r>
              <a:rPr lang="es-ES" sz="1800" dirty="0"/>
              <a:t> </a:t>
            </a:r>
            <a:r>
              <a:rPr lang="es-ES" sz="1800" dirty="0" err="1"/>
              <a:t>fugit</a:t>
            </a:r>
            <a:r>
              <a:rPr lang="es-ES" sz="1800" dirty="0"/>
              <a:t> </a:t>
            </a:r>
            <a:r>
              <a:rPr lang="es-ES" sz="1800" dirty="0" err="1"/>
              <a:t>quidem</a:t>
            </a:r>
            <a:r>
              <a:rPr lang="es-ES" sz="1800" dirty="0"/>
              <a:t> </a:t>
            </a:r>
            <a:r>
              <a:rPr lang="es-ES" sz="1800" dirty="0" err="1"/>
              <a:t>fugiat</a:t>
            </a:r>
            <a:r>
              <a:rPr lang="es-ES" sz="1800" dirty="0"/>
              <a:t>, </a:t>
            </a:r>
            <a:r>
              <a:rPr lang="es-ES" sz="1800" dirty="0" err="1"/>
              <a:t>beatae</a:t>
            </a:r>
            <a:r>
              <a:rPr lang="es-ES" sz="1800" dirty="0"/>
              <a:t> </a:t>
            </a:r>
            <a:r>
              <a:rPr lang="es-ES" sz="1800" dirty="0" err="1"/>
              <a:t>aliquid</a:t>
            </a:r>
            <a:r>
              <a:rPr lang="es-ES" sz="1800" dirty="0"/>
              <a:t> </a:t>
            </a:r>
            <a:r>
              <a:rPr lang="es-ES" sz="1800" dirty="0" err="1"/>
              <a:t>minus</a:t>
            </a:r>
            <a:r>
              <a:rPr lang="es-ES" sz="1800" dirty="0"/>
              <a:t> </a:t>
            </a:r>
            <a:r>
              <a:rPr lang="es-ES" sz="1800" dirty="0" err="1"/>
              <a:t>mollitia</a:t>
            </a:r>
            <a:r>
              <a:rPr lang="es-ES" sz="1800" dirty="0"/>
              <a:t>.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72C1DC05-0600-4E9A-A798-D49D65C031E6}"/>
              </a:ext>
            </a:extLst>
          </p:cNvPr>
          <p:cNvSpPr/>
          <p:nvPr/>
        </p:nvSpPr>
        <p:spPr>
          <a:xfrm>
            <a:off x="4753767" y="1939651"/>
            <a:ext cx="419100" cy="118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38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32" presetClass="emph" presetSubtype="0" repeatCount="indefinite" fill="hold" grpId="1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4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7" grpId="0"/>
          <p:bldP spid="25" grpId="0"/>
          <p:bldP spid="25" grpId="1"/>
          <p:bldP spid="26" grpId="0" animBg="1"/>
          <p:bldP spid="13" grpId="0"/>
          <p:bldP spid="13" grpId="1"/>
          <p:bldP spid="14" grpId="0"/>
          <p:bldP spid="14" grpId="1"/>
          <p:bldP spid="4" grpId="0" animBg="1"/>
          <p:bldP spid="4" grpId="1" animBg="1"/>
          <p:bldP spid="4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32" presetClass="emph" presetSubtype="0" repeatCount="indefinite" fill="hold" grpId="1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4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7" grpId="0"/>
          <p:bldP spid="25" grpId="0"/>
          <p:bldP spid="25" grpId="1"/>
          <p:bldP spid="26" grpId="0" animBg="1"/>
          <p:bldP spid="13" grpId="0"/>
          <p:bldP spid="13" grpId="1"/>
          <p:bldP spid="14" grpId="0"/>
          <p:bldP spid="14" grpId="1"/>
          <p:bldP spid="4" grpId="0" animBg="1"/>
          <p:bldP spid="4" grpId="1" animBg="1"/>
          <p:bldP spid="4" grpId="2" animBg="1"/>
        </p:bldLst>
      </p:timing>
    </mc:Fallback>
  </mc:AlternateContent>
</p:sld>
</file>

<file path=ppt/theme/theme1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EFEFEF"/>
      </a:dk2>
      <a:lt2>
        <a:srgbClr val="727375"/>
      </a:lt2>
      <a:accent1>
        <a:srgbClr val="8BBCE4"/>
      </a:accent1>
      <a:accent2>
        <a:srgbClr val="657B9E"/>
      </a:accent2>
      <a:accent3>
        <a:srgbClr val="C99287"/>
      </a:accent3>
      <a:accent4>
        <a:srgbClr val="B36151"/>
      </a:accent4>
      <a:accent5>
        <a:srgbClr val="D5A6BD"/>
      </a:accent5>
      <a:accent6>
        <a:srgbClr val="A58194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2634</TotalTime>
  <Words>1711</Words>
  <Application>Microsoft Office PowerPoint</Application>
  <PresentationFormat>Presentación en pantalla (16:9)</PresentationFormat>
  <Paragraphs>312</Paragraphs>
  <Slides>27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5" baseType="lpstr">
      <vt:lpstr>Times New Roman</vt:lpstr>
      <vt:lpstr>Raleway</vt:lpstr>
      <vt:lpstr>Calibri Light</vt:lpstr>
      <vt:lpstr>Twentieth Century</vt:lpstr>
      <vt:lpstr>Calibri</vt:lpstr>
      <vt:lpstr>Arial</vt:lpstr>
      <vt:lpstr>Varela</vt:lpstr>
      <vt:lpstr>Ragozine template</vt:lpstr>
      <vt:lpstr>CURSO PROGRAMACIÓN WEB</vt:lpstr>
      <vt:lpstr>ESTÁNDAR HTML</vt:lpstr>
      <vt:lpstr>¿Dónde va el código CSS?</vt:lpstr>
      <vt:lpstr>COMENTARIOS</vt:lpstr>
      <vt:lpstr>SINTAXIS ETIQUETAS CSS</vt:lpstr>
      <vt:lpstr>SELECTORES CSS</vt:lpstr>
      <vt:lpstr>UNIDADES DE MEDIDA EN CSS</vt:lpstr>
      <vt:lpstr>MODELO CAJA-CONTENEDOR</vt:lpstr>
      <vt:lpstr>Propiedades CSS para TEXTOS</vt:lpstr>
      <vt:lpstr>Propiedades CSS para TEXTOS</vt:lpstr>
      <vt:lpstr>Propiedades CSS para TEXTOS</vt:lpstr>
      <vt:lpstr>Propiedades CSS para TEXTOS</vt:lpstr>
      <vt:lpstr>Propiedades CSS para TEXTOS</vt:lpstr>
      <vt:lpstr>Propiedades CSS para TEXTOS</vt:lpstr>
      <vt:lpstr>Propiedades CSS para TEXTOS</vt:lpstr>
      <vt:lpstr>Propiedades CSS para TEXTOS</vt:lpstr>
      <vt:lpstr>Propiedades CSS para TEXTOS</vt:lpstr>
      <vt:lpstr>Propiedades CSS para TEXTOS</vt:lpstr>
      <vt:lpstr>Propiedades CSS para TEXTOS</vt:lpstr>
      <vt:lpstr>Propiedades CSS para TEXTOS</vt:lpstr>
      <vt:lpstr>SINTAXIS PARA COLORES</vt:lpstr>
      <vt:lpstr>Margin/Padding</vt:lpstr>
      <vt:lpstr>Propiedades CSS para imágenes</vt:lpstr>
      <vt:lpstr>FORMATOS  ADMITIDOS PARA IMÁGENES</vt:lpstr>
      <vt:lpstr>LA PROPIEDAD FLOAT</vt:lpstr>
      <vt:lpstr>LA PROPIEDAD FLOAT</vt:lpstr>
      <vt:lpstr>Pseudo_clases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PROGRAMACIÓN WEB</dc:title>
  <dc:creator>Angel García Lupiañez</dc:creator>
  <cp:lastModifiedBy>Angel García Lupiañez</cp:lastModifiedBy>
  <cp:revision>81</cp:revision>
  <dcterms:modified xsi:type="dcterms:W3CDTF">2022-05-11T10:11:28Z</dcterms:modified>
</cp:coreProperties>
</file>